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10287000" cx="18288000"/>
  <p:notesSz cx="6858000" cy="9144000"/>
  <p:embeddedFontLst>
    <p:embeddedFont>
      <p:font typeface="Merriweather Sans"/>
      <p:bold r:id="rId26"/>
      <p:boldItalic r:id="rId27"/>
    </p:embeddedFon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Fira Code"/>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8" roundtripDataSignature="AMtx7mjQwDg9RiVRjuUC1TRR6wJmaf/8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Sans-bold.fntdata"/><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font" Target="fonts/MerriweatherSans-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FiraCode-bold.fntdata"/><Relationship Id="rId14" Type="http://schemas.openxmlformats.org/officeDocument/2006/relationships/slide" Target="slides/slide9.xml"/><Relationship Id="rId36" Type="http://schemas.openxmlformats.org/officeDocument/2006/relationships/font" Target="fonts/FiraCode-regular.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0"/>
          <p:cNvSpPr/>
          <p:nvPr>
            <p:ph idx="2" type="pic"/>
          </p:nvPr>
        </p:nvSpPr>
        <p:spPr>
          <a:xfrm>
            <a:off x="1792288" y="612775"/>
            <a:ext cx="5486400" cy="4114800"/>
          </a:xfrm>
          <a:prstGeom prst="rect">
            <a:avLst/>
          </a:prstGeom>
          <a:noFill/>
          <a:ln>
            <a:noFill/>
          </a:ln>
        </p:spPr>
      </p:sp>
      <p:sp>
        <p:nvSpPr>
          <p:cNvPr id="64" name="Google Shape;64;p3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3.jpg"/><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jpg"/><Relationship Id="rId4" Type="http://schemas.openxmlformats.org/officeDocument/2006/relationships/image" Target="../media/image35.png"/><Relationship Id="rId5"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41.png"/><Relationship Id="rId5" Type="http://schemas.openxmlformats.org/officeDocument/2006/relationships/hyperlink" Target="https://www.google.com/url?sa=i&amp;rct=j&amp;q=&amp;esrc=s&amp;source=web&amp;cd=&amp;cad=rja&amp;uact=8&amp;ved=0CAQQw7AJahcKEwiYpc6dgr38AhUAAAAAHQAAAAAQAw&amp;url=https%3A%2F%2Ffinance.yahoo.com%2F&amp;psig=AOvVaw1L4V24iQpCvyyPFPgpqX8d&amp;ust=1673440565027572&amp;cshid=1673354214543545"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14.jpg"/><Relationship Id="rId5" Type="http://schemas.openxmlformats.org/officeDocument/2006/relationships/image" Target="../media/image17.jpg"/><Relationship Id="rId6" Type="http://schemas.openxmlformats.org/officeDocument/2006/relationships/image" Target="../media/image19.png"/><Relationship Id="rId7" Type="http://schemas.openxmlformats.org/officeDocument/2006/relationships/image" Target="../media/image5.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21.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9.jpg"/><Relationship Id="rId5" Type="http://schemas.openxmlformats.org/officeDocument/2006/relationships/image" Target="../media/image18.png"/><Relationship Id="rId6"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82C"/>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20440" r="33633" t="0"/>
          <a:stretch/>
        </p:blipFill>
        <p:spPr>
          <a:xfrm>
            <a:off x="10017730" y="0"/>
            <a:ext cx="8270270" cy="10287000"/>
          </a:xfrm>
          <a:prstGeom prst="rect">
            <a:avLst/>
          </a:prstGeom>
          <a:noFill/>
          <a:ln>
            <a:noFill/>
          </a:ln>
        </p:spPr>
      </p:pic>
      <p:cxnSp>
        <p:nvCxnSpPr>
          <p:cNvPr id="85" name="Google Shape;85;p1"/>
          <p:cNvCxnSpPr/>
          <p:nvPr/>
        </p:nvCxnSpPr>
        <p:spPr>
          <a:xfrm>
            <a:off x="1151612" y="9248775"/>
            <a:ext cx="7238350" cy="0"/>
          </a:xfrm>
          <a:prstGeom prst="straightConnector1">
            <a:avLst/>
          </a:prstGeom>
          <a:noFill/>
          <a:ln cap="flat" cmpd="sng" w="9525">
            <a:solidFill>
              <a:srgbClr val="FFFFFF"/>
            </a:solidFill>
            <a:prstDash val="solid"/>
            <a:round/>
            <a:headEnd len="sm" w="sm" type="none"/>
            <a:tailEnd len="sm" w="sm" type="none"/>
          </a:ln>
        </p:spPr>
      </p:cxnSp>
      <p:sp>
        <p:nvSpPr>
          <p:cNvPr id="86" name="Google Shape;86;p1"/>
          <p:cNvSpPr txBox="1"/>
          <p:nvPr/>
        </p:nvSpPr>
        <p:spPr>
          <a:xfrm>
            <a:off x="1274524" y="1607187"/>
            <a:ext cx="7869476" cy="2858771"/>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1" i="0" lang="en-US" sz="8199" u="none" cap="none" strike="noStrike">
                <a:solidFill>
                  <a:srgbClr val="FFFFFF"/>
                </a:solidFill>
                <a:latin typeface="Merriweather Sans"/>
                <a:ea typeface="Merriweather Sans"/>
                <a:cs typeface="Merriweather Sans"/>
                <a:sym typeface="Merriweather Sans"/>
              </a:rPr>
              <a:t>Stock Market Analysis</a:t>
            </a:r>
            <a:endParaRPr/>
          </a:p>
        </p:txBody>
      </p:sp>
      <p:sp>
        <p:nvSpPr>
          <p:cNvPr id="87" name="Google Shape;87;p1"/>
          <p:cNvSpPr txBox="1"/>
          <p:nvPr/>
        </p:nvSpPr>
        <p:spPr>
          <a:xfrm>
            <a:off x="1028700" y="5664898"/>
            <a:ext cx="7484173" cy="1312483"/>
          </a:xfrm>
          <a:prstGeom prst="rect">
            <a:avLst/>
          </a:prstGeom>
          <a:noFill/>
          <a:ln>
            <a:noFill/>
          </a:ln>
        </p:spPr>
        <p:txBody>
          <a:bodyPr anchorCtr="0" anchor="t" bIns="0" lIns="0" spcFirstLastPara="1" rIns="0" wrap="square" tIns="0">
            <a:spAutoFit/>
          </a:bodyPr>
          <a:lstStyle/>
          <a:p>
            <a:pPr indent="0" lvl="0" marL="0" marR="0" rtl="0" algn="l">
              <a:lnSpc>
                <a:spcPct val="170047"/>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“The stock market is filled with individuals who know                                   the price of everything, but the value of nothing.”</a:t>
            </a:r>
            <a:endParaRPr/>
          </a:p>
          <a:p>
            <a:pPr indent="0" lvl="0" marL="0" marR="0" rtl="0" algn="l">
              <a:lnSpc>
                <a:spcPct val="170047"/>
              </a:lnSpc>
              <a:spcBef>
                <a:spcPts val="0"/>
              </a:spcBef>
              <a:spcAft>
                <a:spcPts val="0"/>
              </a:spcAft>
              <a:buNone/>
            </a:pPr>
            <a:r>
              <a:t/>
            </a:r>
            <a:endParaRPr b="0" i="0" sz="2100" u="none" cap="none" strike="noStrike">
              <a:solidFill>
                <a:srgbClr val="FFFFFF"/>
              </a:solidFill>
              <a:latin typeface="Montserrat"/>
              <a:ea typeface="Montserrat"/>
              <a:cs typeface="Montserrat"/>
              <a:sym typeface="Montserrat"/>
            </a:endParaRPr>
          </a:p>
        </p:txBody>
      </p:sp>
      <p:pic>
        <p:nvPicPr>
          <p:cNvPr id="88" name="Google Shape;88;p1"/>
          <p:cNvPicPr preferRelativeResize="0"/>
          <p:nvPr/>
        </p:nvPicPr>
        <p:blipFill rotWithShape="1">
          <a:blip r:embed="rId4">
            <a:alphaModFix/>
          </a:blip>
          <a:srcRect b="0" l="0" r="0" t="0"/>
          <a:stretch/>
        </p:blipFill>
        <p:spPr>
          <a:xfrm>
            <a:off x="2927732" y="6663021"/>
            <a:ext cx="2762557" cy="236198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cxnSp>
        <p:nvCxnSpPr>
          <p:cNvPr id="244" name="Google Shape;244;p10"/>
          <p:cNvCxnSpPr/>
          <p:nvPr/>
        </p:nvCxnSpPr>
        <p:spPr>
          <a:xfrm>
            <a:off x="16908374" y="1028700"/>
            <a:ext cx="701851" cy="0"/>
          </a:xfrm>
          <a:prstGeom prst="straightConnector1">
            <a:avLst/>
          </a:prstGeom>
          <a:noFill/>
          <a:ln cap="flat" cmpd="sng" w="47625">
            <a:solidFill>
              <a:srgbClr val="26282C"/>
            </a:solidFill>
            <a:prstDash val="solid"/>
            <a:round/>
            <a:headEnd len="sm" w="sm" type="none"/>
            <a:tailEnd len="med" w="med" type="stealth"/>
          </a:ln>
        </p:spPr>
      </p:cxnSp>
      <p:grpSp>
        <p:nvGrpSpPr>
          <p:cNvPr id="245" name="Google Shape;245;p10"/>
          <p:cNvGrpSpPr/>
          <p:nvPr/>
        </p:nvGrpSpPr>
        <p:grpSpPr>
          <a:xfrm>
            <a:off x="0" y="2478800"/>
            <a:ext cx="10764606" cy="7808306"/>
            <a:chOff x="0" y="-38100"/>
            <a:chExt cx="2835104" cy="1721256"/>
          </a:xfrm>
        </p:grpSpPr>
        <p:sp>
          <p:nvSpPr>
            <p:cNvPr id="246" name="Google Shape;246;p10"/>
            <p:cNvSpPr/>
            <p:nvPr/>
          </p:nvSpPr>
          <p:spPr>
            <a:xfrm>
              <a:off x="0" y="0"/>
              <a:ext cx="2835104" cy="1683156"/>
            </a:xfrm>
            <a:custGeom>
              <a:rect b="b" l="l" r="r" t="t"/>
              <a:pathLst>
                <a:path extrusionOk="0" h="1683156" w="2835104">
                  <a:moveTo>
                    <a:pt x="0" y="0"/>
                  </a:moveTo>
                  <a:lnTo>
                    <a:pt x="2835104" y="0"/>
                  </a:lnTo>
                  <a:lnTo>
                    <a:pt x="2835104" y="1683156"/>
                  </a:lnTo>
                  <a:lnTo>
                    <a:pt x="0" y="1683156"/>
                  </a:lnTo>
                  <a:close/>
                </a:path>
              </a:pathLst>
            </a:custGeom>
            <a:solidFill>
              <a:srgbClr val="26282C"/>
            </a:solidFill>
            <a:ln>
              <a:noFill/>
            </a:ln>
          </p:spPr>
        </p:sp>
        <p:sp>
          <p:nvSpPr>
            <p:cNvPr id="247" name="Google Shape;247;p10"/>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8" name="Google Shape;248;p10"/>
          <p:cNvGrpSpPr/>
          <p:nvPr/>
        </p:nvGrpSpPr>
        <p:grpSpPr>
          <a:xfrm rot="5400000">
            <a:off x="7673283" y="-7673279"/>
            <a:ext cx="3086098" cy="18432657"/>
            <a:chOff x="0" y="-38100"/>
            <a:chExt cx="812800" cy="4854692"/>
          </a:xfrm>
        </p:grpSpPr>
        <p:sp>
          <p:nvSpPr>
            <p:cNvPr id="249" name="Google Shape;249;p10"/>
            <p:cNvSpPr/>
            <p:nvPr/>
          </p:nvSpPr>
          <p:spPr>
            <a:xfrm>
              <a:off x="0" y="0"/>
              <a:ext cx="572199" cy="4816592"/>
            </a:xfrm>
            <a:custGeom>
              <a:rect b="b" l="l" r="r" t="t"/>
              <a:pathLst>
                <a:path extrusionOk="0" h="4816592" w="572199">
                  <a:moveTo>
                    <a:pt x="0" y="0"/>
                  </a:moveTo>
                  <a:lnTo>
                    <a:pt x="572199" y="0"/>
                  </a:lnTo>
                  <a:lnTo>
                    <a:pt x="572199" y="4816592"/>
                  </a:lnTo>
                  <a:lnTo>
                    <a:pt x="0" y="4816592"/>
                  </a:lnTo>
                  <a:close/>
                </a:path>
              </a:pathLst>
            </a:custGeom>
            <a:solidFill>
              <a:srgbClr val="CBDB2A"/>
            </a:solidFill>
            <a:ln>
              <a:noFill/>
            </a:ln>
          </p:spPr>
        </p:sp>
        <p:sp>
          <p:nvSpPr>
            <p:cNvPr id="250" name="Google Shape;250;p10"/>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51" name="Google Shape;251;p10"/>
          <p:cNvPicPr preferRelativeResize="0"/>
          <p:nvPr/>
        </p:nvPicPr>
        <p:blipFill rotWithShape="1">
          <a:blip r:embed="rId3">
            <a:alphaModFix/>
          </a:blip>
          <a:srcRect b="0" l="0" r="0" t="0"/>
          <a:stretch/>
        </p:blipFill>
        <p:spPr>
          <a:xfrm>
            <a:off x="14469327" y="288585"/>
            <a:ext cx="1646500" cy="1334638"/>
          </a:xfrm>
          <a:prstGeom prst="rect">
            <a:avLst/>
          </a:prstGeom>
          <a:noFill/>
          <a:ln>
            <a:noFill/>
          </a:ln>
        </p:spPr>
      </p:pic>
      <p:pic>
        <p:nvPicPr>
          <p:cNvPr id="252" name="Google Shape;252;p10"/>
          <p:cNvPicPr preferRelativeResize="0"/>
          <p:nvPr/>
        </p:nvPicPr>
        <p:blipFill rotWithShape="1">
          <a:blip r:embed="rId4">
            <a:alphaModFix/>
          </a:blip>
          <a:srcRect b="0" l="0" r="0" t="0"/>
          <a:stretch/>
        </p:blipFill>
        <p:spPr>
          <a:xfrm>
            <a:off x="10764534" y="4070864"/>
            <a:ext cx="7523466" cy="5642599"/>
          </a:xfrm>
          <a:prstGeom prst="rect">
            <a:avLst/>
          </a:prstGeom>
          <a:noFill/>
          <a:ln>
            <a:noFill/>
          </a:ln>
        </p:spPr>
      </p:pic>
      <p:sp>
        <p:nvSpPr>
          <p:cNvPr id="253" name="Google Shape;253;p10"/>
          <p:cNvSpPr txBox="1"/>
          <p:nvPr/>
        </p:nvSpPr>
        <p:spPr>
          <a:xfrm>
            <a:off x="180022" y="2858864"/>
            <a:ext cx="9964800" cy="7258800"/>
          </a:xfrm>
          <a:prstGeom prst="rect">
            <a:avLst/>
          </a:prstGeom>
          <a:noFill/>
          <a:ln>
            <a:noFill/>
          </a:ln>
        </p:spPr>
        <p:txBody>
          <a:bodyPr anchorCtr="0" anchor="t" bIns="0" lIns="0" spcFirstLastPara="1" rIns="0" wrap="square" tIns="0">
            <a:spAutoFit/>
          </a:bodyPr>
          <a:lstStyle/>
          <a:p>
            <a:pPr indent="0" lvl="0" marL="0" marR="0" rtl="0" algn="just">
              <a:lnSpc>
                <a:spcPct val="139972"/>
              </a:lnSpc>
              <a:spcBef>
                <a:spcPts val="0"/>
              </a:spcBef>
              <a:spcAft>
                <a:spcPts val="0"/>
              </a:spcAft>
              <a:buNone/>
            </a:pPr>
            <a:r>
              <a:rPr b="0" i="0" lang="en-US" sz="2144" u="none" cap="none" strike="noStrike">
                <a:solidFill>
                  <a:srgbClr val="FFFFFF"/>
                </a:solidFill>
                <a:latin typeface="Fira Code"/>
                <a:ea typeface="Fira Code"/>
                <a:cs typeface="Fira Code"/>
                <a:sym typeface="Fira Code"/>
              </a:rPr>
              <a:t>tickers &lt;- c("TSLA","AMZN","ADDYY","AAPL","TTM","NKE","PBYI")</a:t>
            </a:r>
            <a:endParaRPr/>
          </a:p>
          <a:p>
            <a:pPr indent="0" lvl="0" marL="0" marR="0" rtl="0" algn="just">
              <a:lnSpc>
                <a:spcPct val="139972"/>
              </a:lnSpc>
              <a:spcBef>
                <a:spcPts val="0"/>
              </a:spcBef>
              <a:spcAft>
                <a:spcPts val="0"/>
              </a:spcAft>
              <a:buNone/>
            </a:pPr>
            <a:r>
              <a:rPr b="0" i="0" lang="en-US" sz="2144" u="none" cap="none" strike="noStrike">
                <a:solidFill>
                  <a:srgbClr val="FFFFFF"/>
                </a:solidFill>
                <a:latin typeface="Fira Code"/>
                <a:ea typeface="Fira Code"/>
                <a:cs typeface="Fira Code"/>
                <a:sym typeface="Fira Code"/>
              </a:rPr>
              <a:t>benchmarks &lt;- c("^NDX","^GSPC")</a:t>
            </a:r>
            <a:endParaRPr/>
          </a:p>
          <a:p>
            <a:pPr indent="0" lvl="0" marL="0" marR="0" rtl="0" algn="just">
              <a:lnSpc>
                <a:spcPct val="139972"/>
              </a:lnSpc>
              <a:spcBef>
                <a:spcPts val="0"/>
              </a:spcBef>
              <a:spcAft>
                <a:spcPts val="0"/>
              </a:spcAft>
              <a:buNone/>
            </a:pPr>
            <a:r>
              <a:t/>
            </a:r>
            <a:endParaRPr b="0" i="0" sz="2144" u="none" cap="none" strike="noStrike">
              <a:solidFill>
                <a:srgbClr val="FFFFFF"/>
              </a:solidFill>
              <a:latin typeface="Fira Code"/>
              <a:ea typeface="Fira Code"/>
              <a:cs typeface="Fira Code"/>
              <a:sym typeface="Fira Code"/>
            </a:endParaRPr>
          </a:p>
          <a:p>
            <a:pPr indent="0" lvl="0" marL="0" marR="0" rtl="0" algn="just">
              <a:lnSpc>
                <a:spcPct val="139972"/>
              </a:lnSpc>
              <a:spcBef>
                <a:spcPts val="0"/>
              </a:spcBef>
              <a:spcAft>
                <a:spcPts val="0"/>
              </a:spcAft>
              <a:buNone/>
            </a:pPr>
            <a:r>
              <a:rPr b="0" i="0" lang="en-US" sz="2144" u="none" cap="none" strike="noStrike">
                <a:solidFill>
                  <a:srgbClr val="FFFFFF"/>
                </a:solidFill>
                <a:latin typeface="Fira Code"/>
                <a:ea typeface="Fira Code"/>
                <a:cs typeface="Fira Code"/>
                <a:sym typeface="Fira Code"/>
              </a:rPr>
              <a:t>prices &lt;- tq_get(tickers, </a:t>
            </a:r>
            <a:endParaRPr/>
          </a:p>
          <a:p>
            <a:pPr indent="0" lvl="0" marL="0" marR="0" rtl="0" algn="just">
              <a:lnSpc>
                <a:spcPct val="139972"/>
              </a:lnSpc>
              <a:spcBef>
                <a:spcPts val="0"/>
              </a:spcBef>
              <a:spcAft>
                <a:spcPts val="0"/>
              </a:spcAft>
              <a:buNone/>
            </a:pPr>
            <a:r>
              <a:rPr b="0" i="0" lang="en-US" sz="2144" u="none" cap="none" strike="noStrike">
                <a:solidFill>
                  <a:srgbClr val="FFFFFF"/>
                </a:solidFill>
                <a:latin typeface="Fira Code"/>
                <a:ea typeface="Fira Code"/>
                <a:cs typeface="Fira Code"/>
                <a:sym typeface="Fira Code"/>
              </a:rPr>
              <a:t> get = "stock.prices",</a:t>
            </a:r>
            <a:endParaRPr/>
          </a:p>
          <a:p>
            <a:pPr indent="0" lvl="0" marL="0" marR="0" rtl="0" algn="just">
              <a:lnSpc>
                <a:spcPct val="139972"/>
              </a:lnSpc>
              <a:spcBef>
                <a:spcPts val="0"/>
              </a:spcBef>
              <a:spcAft>
                <a:spcPts val="0"/>
              </a:spcAft>
              <a:buNone/>
            </a:pPr>
            <a:r>
              <a:rPr b="0" i="0" lang="en-US" sz="2144" u="none" cap="none" strike="noStrike">
                <a:solidFill>
                  <a:srgbClr val="FFFFFF"/>
                </a:solidFill>
                <a:latin typeface="Fira Code"/>
                <a:ea typeface="Fira Code"/>
                <a:cs typeface="Fira Code"/>
                <a:sym typeface="Fira Code"/>
              </a:rPr>
              <a:t> from = today()-months(12),</a:t>
            </a:r>
            <a:endParaRPr/>
          </a:p>
          <a:p>
            <a:pPr indent="0" lvl="0" marL="0" marR="0" rtl="0" algn="just">
              <a:lnSpc>
                <a:spcPct val="139972"/>
              </a:lnSpc>
              <a:spcBef>
                <a:spcPts val="0"/>
              </a:spcBef>
              <a:spcAft>
                <a:spcPts val="0"/>
              </a:spcAft>
              <a:buNone/>
            </a:pPr>
            <a:r>
              <a:rPr b="0" i="0" lang="en-US" sz="2144" u="none" cap="none" strike="noStrike">
                <a:solidFill>
                  <a:srgbClr val="FFFFFF"/>
                </a:solidFill>
                <a:latin typeface="Fira Code"/>
                <a:ea typeface="Fira Code"/>
                <a:cs typeface="Fira Code"/>
                <a:sym typeface="Fira Code"/>
              </a:rPr>
              <a:t> to = today(),</a:t>
            </a:r>
            <a:endParaRPr/>
          </a:p>
          <a:p>
            <a:pPr indent="0" lvl="0" marL="0" marR="0" rtl="0" algn="just">
              <a:lnSpc>
                <a:spcPct val="139972"/>
              </a:lnSpc>
              <a:spcBef>
                <a:spcPts val="0"/>
              </a:spcBef>
              <a:spcAft>
                <a:spcPts val="0"/>
              </a:spcAft>
              <a:buNone/>
            </a:pPr>
            <a:r>
              <a:rPr b="0" i="0" lang="en-US" sz="2144" u="none" cap="none" strike="noStrike">
                <a:solidFill>
                  <a:srgbClr val="FFFFFF"/>
                </a:solidFill>
                <a:latin typeface="Fira Code"/>
                <a:ea typeface="Fira Code"/>
                <a:cs typeface="Fira Code"/>
                <a:sym typeface="Fira Code"/>
              </a:rPr>
              <a:t> complete_cases = F) %&gt;%</a:t>
            </a:r>
            <a:endParaRPr/>
          </a:p>
          <a:p>
            <a:pPr indent="0" lvl="0" marL="0" marR="0" rtl="0" algn="just">
              <a:lnSpc>
                <a:spcPct val="139972"/>
              </a:lnSpc>
              <a:spcBef>
                <a:spcPts val="0"/>
              </a:spcBef>
              <a:spcAft>
                <a:spcPts val="0"/>
              </a:spcAft>
              <a:buNone/>
            </a:pPr>
            <a:r>
              <a:rPr b="0" i="0" lang="en-US" sz="2144" u="none" cap="none" strike="noStrike">
                <a:solidFill>
                  <a:srgbClr val="FFFFFF"/>
                </a:solidFill>
                <a:latin typeface="Fira Code"/>
                <a:ea typeface="Fira Code"/>
                <a:cs typeface="Fira Code"/>
                <a:sym typeface="Fira Code"/>
              </a:rPr>
              <a:t> select(symbol,date,close)</a:t>
            </a:r>
            <a:endParaRPr/>
          </a:p>
          <a:p>
            <a:pPr indent="0" lvl="0" marL="0" marR="0" rtl="0" algn="just">
              <a:lnSpc>
                <a:spcPct val="139972"/>
              </a:lnSpc>
              <a:spcBef>
                <a:spcPts val="0"/>
              </a:spcBef>
              <a:spcAft>
                <a:spcPts val="0"/>
              </a:spcAft>
              <a:buNone/>
            </a:pPr>
            <a:r>
              <a:t/>
            </a:r>
            <a:endParaRPr b="0" i="0" sz="2144" u="none" cap="none" strike="noStrike">
              <a:solidFill>
                <a:srgbClr val="FFFFFF"/>
              </a:solidFill>
              <a:latin typeface="Fira Code"/>
              <a:ea typeface="Fira Code"/>
              <a:cs typeface="Fira Code"/>
              <a:sym typeface="Fira Code"/>
            </a:endParaRPr>
          </a:p>
          <a:p>
            <a:pPr indent="0" lvl="0" marL="0" marR="0" rtl="0" algn="just">
              <a:lnSpc>
                <a:spcPct val="139972"/>
              </a:lnSpc>
              <a:spcBef>
                <a:spcPts val="0"/>
              </a:spcBef>
              <a:spcAft>
                <a:spcPts val="0"/>
              </a:spcAft>
              <a:buNone/>
            </a:pPr>
            <a:r>
              <a:rPr b="0" i="0" lang="en-US" sz="2144" u="none" cap="none" strike="noStrike">
                <a:solidFill>
                  <a:srgbClr val="FFFFFF"/>
                </a:solidFill>
                <a:latin typeface="Fira Code"/>
                <a:ea typeface="Fira Code"/>
                <a:cs typeface="Fira Code"/>
                <a:sym typeface="Fira Code"/>
              </a:rPr>
              <a:t>bench &lt;- tq_get(benchmarks,</a:t>
            </a:r>
            <a:endParaRPr/>
          </a:p>
          <a:p>
            <a:pPr indent="0" lvl="0" marL="0" marR="0" rtl="0" algn="just">
              <a:lnSpc>
                <a:spcPct val="139972"/>
              </a:lnSpc>
              <a:spcBef>
                <a:spcPts val="0"/>
              </a:spcBef>
              <a:spcAft>
                <a:spcPts val="0"/>
              </a:spcAft>
              <a:buNone/>
            </a:pPr>
            <a:r>
              <a:rPr b="0" i="0" lang="en-US" sz="2144" u="none" cap="none" strike="noStrike">
                <a:solidFill>
                  <a:srgbClr val="FFFFFF"/>
                </a:solidFill>
                <a:latin typeface="Fira Code"/>
                <a:ea typeface="Fira Code"/>
                <a:cs typeface="Fira Code"/>
                <a:sym typeface="Fira Code"/>
              </a:rPr>
              <a:t> get = "stock.prices",</a:t>
            </a:r>
            <a:endParaRPr/>
          </a:p>
          <a:p>
            <a:pPr indent="0" lvl="0" marL="0" marR="0" rtl="0" algn="just">
              <a:lnSpc>
                <a:spcPct val="139972"/>
              </a:lnSpc>
              <a:spcBef>
                <a:spcPts val="0"/>
              </a:spcBef>
              <a:spcAft>
                <a:spcPts val="0"/>
              </a:spcAft>
              <a:buNone/>
            </a:pPr>
            <a:r>
              <a:rPr b="0" i="0" lang="en-US" sz="2144" u="none" cap="none" strike="noStrike">
                <a:solidFill>
                  <a:srgbClr val="FFFFFF"/>
                </a:solidFill>
                <a:latin typeface="Fira Code"/>
                <a:ea typeface="Fira Code"/>
                <a:cs typeface="Fira Code"/>
                <a:sym typeface="Fira Code"/>
              </a:rPr>
              <a:t> from = today()-months(12),</a:t>
            </a:r>
            <a:endParaRPr/>
          </a:p>
          <a:p>
            <a:pPr indent="0" lvl="0" marL="0" marR="0" rtl="0" algn="just">
              <a:lnSpc>
                <a:spcPct val="139972"/>
              </a:lnSpc>
              <a:spcBef>
                <a:spcPts val="0"/>
              </a:spcBef>
              <a:spcAft>
                <a:spcPts val="0"/>
              </a:spcAft>
              <a:buNone/>
            </a:pPr>
            <a:r>
              <a:rPr b="0" i="0" lang="en-US" sz="2144" u="none" cap="none" strike="noStrike">
                <a:solidFill>
                  <a:srgbClr val="FFFFFF"/>
                </a:solidFill>
                <a:latin typeface="Fira Code"/>
                <a:ea typeface="Fira Code"/>
                <a:cs typeface="Fira Code"/>
                <a:sym typeface="Fira Code"/>
              </a:rPr>
              <a:t> to = today()) %&gt;%</a:t>
            </a:r>
            <a:endParaRPr/>
          </a:p>
          <a:p>
            <a:pPr indent="0" lvl="0" marL="0" marR="0" rtl="0" algn="just">
              <a:lnSpc>
                <a:spcPct val="139972"/>
              </a:lnSpc>
              <a:spcBef>
                <a:spcPts val="0"/>
              </a:spcBef>
              <a:spcAft>
                <a:spcPts val="0"/>
              </a:spcAft>
              <a:buNone/>
            </a:pPr>
            <a:r>
              <a:rPr b="0" i="0" lang="en-US" sz="2144" u="none" cap="none" strike="noStrike">
                <a:solidFill>
                  <a:srgbClr val="FFFFFF"/>
                </a:solidFill>
                <a:latin typeface="Fira Code"/>
                <a:ea typeface="Fira Code"/>
                <a:cs typeface="Fira Code"/>
                <a:sym typeface="Fira Code"/>
              </a:rPr>
              <a:t> select(symbol,date,close)</a:t>
            </a:r>
            <a:endParaRPr/>
          </a:p>
          <a:p>
            <a:pPr indent="0" lvl="0" marL="0" marR="0" rtl="0" algn="just">
              <a:lnSpc>
                <a:spcPct val="139972"/>
              </a:lnSpc>
              <a:spcBef>
                <a:spcPts val="0"/>
              </a:spcBef>
              <a:spcAft>
                <a:spcPts val="0"/>
              </a:spcAft>
              <a:buNone/>
            </a:pPr>
            <a:r>
              <a:t/>
            </a:r>
            <a:endParaRPr b="0" i="0" sz="2144" u="none" cap="none" strike="noStrike">
              <a:solidFill>
                <a:srgbClr val="FFFFFF"/>
              </a:solidFill>
              <a:latin typeface="Fira Code"/>
              <a:ea typeface="Fira Code"/>
              <a:cs typeface="Fira Code"/>
              <a:sym typeface="Fira Code"/>
            </a:endParaRPr>
          </a:p>
        </p:txBody>
      </p:sp>
      <p:sp>
        <p:nvSpPr>
          <p:cNvPr id="254" name="Google Shape;254;p10"/>
          <p:cNvSpPr txBox="1"/>
          <p:nvPr/>
        </p:nvSpPr>
        <p:spPr>
          <a:xfrm>
            <a:off x="3483127" y="172630"/>
            <a:ext cx="10193656" cy="1566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9200" u="none" cap="none" strike="noStrike">
                <a:solidFill>
                  <a:srgbClr val="000000"/>
                </a:solidFill>
                <a:latin typeface="Arial"/>
                <a:ea typeface="Arial"/>
                <a:cs typeface="Arial"/>
                <a:sym typeface="Arial"/>
              </a:rPr>
              <a:t>Collection of Data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1"/>
          <p:cNvSpPr/>
          <p:nvPr/>
        </p:nvSpPr>
        <p:spPr>
          <a:xfrm>
            <a:off x="785069" y="2137651"/>
            <a:ext cx="8149382" cy="8149349"/>
          </a:xfrm>
          <a:custGeom>
            <a:rect b="b" l="l" r="r" t="t"/>
            <a:pathLst>
              <a:path extrusionOk="0" h="6350000" w="6350026">
                <a:moveTo>
                  <a:pt x="0" y="0"/>
                </a:moveTo>
                <a:lnTo>
                  <a:pt x="6350026" y="0"/>
                </a:lnTo>
                <a:lnTo>
                  <a:pt x="6350026" y="6350000"/>
                </a:lnTo>
                <a:lnTo>
                  <a:pt x="0" y="6350000"/>
                </a:lnTo>
                <a:close/>
              </a:path>
            </a:pathLst>
          </a:custGeom>
          <a:blipFill rotWithShape="1">
            <a:blip r:embed="rId3">
              <a:alphaModFix/>
            </a:blip>
            <a:stretch>
              <a:fillRect b="-3331" l="0" r="0" t="-3332"/>
            </a:stretch>
          </a:blipFill>
          <a:ln>
            <a:noFill/>
          </a:ln>
        </p:spPr>
      </p:sp>
      <p:grpSp>
        <p:nvGrpSpPr>
          <p:cNvPr id="260" name="Google Shape;260;p11"/>
          <p:cNvGrpSpPr/>
          <p:nvPr/>
        </p:nvGrpSpPr>
        <p:grpSpPr>
          <a:xfrm>
            <a:off x="9144000" y="1526265"/>
            <a:ext cx="9169742" cy="8760735"/>
            <a:chOff x="0" y="-38100"/>
            <a:chExt cx="2415076" cy="2307354"/>
          </a:xfrm>
        </p:grpSpPr>
        <p:sp>
          <p:nvSpPr>
            <p:cNvPr id="261" name="Google Shape;261;p11"/>
            <p:cNvSpPr/>
            <p:nvPr/>
          </p:nvSpPr>
          <p:spPr>
            <a:xfrm>
              <a:off x="0" y="0"/>
              <a:ext cx="2415076" cy="2269254"/>
            </a:xfrm>
            <a:custGeom>
              <a:rect b="b" l="l" r="r" t="t"/>
              <a:pathLst>
                <a:path extrusionOk="0" h="2269254" w="2415076">
                  <a:moveTo>
                    <a:pt x="0" y="0"/>
                  </a:moveTo>
                  <a:lnTo>
                    <a:pt x="2415076" y="0"/>
                  </a:lnTo>
                  <a:lnTo>
                    <a:pt x="2415076" y="2269254"/>
                  </a:lnTo>
                  <a:lnTo>
                    <a:pt x="0" y="2269254"/>
                  </a:lnTo>
                  <a:close/>
                </a:path>
              </a:pathLst>
            </a:custGeom>
            <a:solidFill>
              <a:srgbClr val="26282C"/>
            </a:solidFill>
            <a:ln>
              <a:noFill/>
            </a:ln>
          </p:spPr>
        </p:sp>
        <p:sp>
          <p:nvSpPr>
            <p:cNvPr id="262" name="Google Shape;262;p11"/>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3" name="Google Shape;263;p11"/>
          <p:cNvGrpSpPr/>
          <p:nvPr/>
        </p:nvGrpSpPr>
        <p:grpSpPr>
          <a:xfrm>
            <a:off x="15814081" y="8794264"/>
            <a:ext cx="3086100" cy="3230759"/>
            <a:chOff x="0" y="-38100"/>
            <a:chExt cx="812800" cy="850900"/>
          </a:xfrm>
        </p:grpSpPr>
        <p:sp>
          <p:nvSpPr>
            <p:cNvPr id="264" name="Google Shape;264;p11"/>
            <p:cNvSpPr/>
            <p:nvPr/>
          </p:nvSpPr>
          <p:spPr>
            <a:xfrm>
              <a:off x="0" y="0"/>
              <a:ext cx="658347" cy="563003"/>
            </a:xfrm>
            <a:custGeom>
              <a:rect b="b" l="l" r="r" t="t"/>
              <a:pathLst>
                <a:path extrusionOk="0" h="563003" w="658347">
                  <a:moveTo>
                    <a:pt x="0" y="0"/>
                  </a:moveTo>
                  <a:lnTo>
                    <a:pt x="658347" y="0"/>
                  </a:lnTo>
                  <a:lnTo>
                    <a:pt x="658347" y="563003"/>
                  </a:lnTo>
                  <a:lnTo>
                    <a:pt x="0" y="563003"/>
                  </a:lnTo>
                  <a:close/>
                </a:path>
              </a:pathLst>
            </a:custGeom>
            <a:solidFill>
              <a:srgbClr val="CBDB2A"/>
            </a:solidFill>
            <a:ln>
              <a:noFill/>
            </a:ln>
          </p:spPr>
        </p:sp>
        <p:sp>
          <p:nvSpPr>
            <p:cNvPr id="265" name="Google Shape;265;p11"/>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66" name="Google Shape;266;p11"/>
          <p:cNvCxnSpPr/>
          <p:nvPr/>
        </p:nvCxnSpPr>
        <p:spPr>
          <a:xfrm>
            <a:off x="16712986" y="9640555"/>
            <a:ext cx="701851" cy="0"/>
          </a:xfrm>
          <a:prstGeom prst="straightConnector1">
            <a:avLst/>
          </a:prstGeom>
          <a:noFill/>
          <a:ln cap="flat" cmpd="sng" w="47625">
            <a:solidFill>
              <a:srgbClr val="26282C"/>
            </a:solidFill>
            <a:prstDash val="solid"/>
            <a:round/>
            <a:headEnd len="sm" w="sm" type="none"/>
            <a:tailEnd len="med" w="med" type="stealth"/>
          </a:ln>
        </p:spPr>
      </p:cxnSp>
      <p:pic>
        <p:nvPicPr>
          <p:cNvPr id="267" name="Google Shape;267;p11"/>
          <p:cNvPicPr preferRelativeResize="0"/>
          <p:nvPr/>
        </p:nvPicPr>
        <p:blipFill rotWithShape="1">
          <a:blip r:embed="rId4">
            <a:alphaModFix/>
          </a:blip>
          <a:srcRect b="0" l="0" r="0" t="0"/>
          <a:stretch/>
        </p:blipFill>
        <p:spPr>
          <a:xfrm>
            <a:off x="10437254" y="5161114"/>
            <a:ext cx="944119" cy="979746"/>
          </a:xfrm>
          <a:prstGeom prst="rect">
            <a:avLst/>
          </a:prstGeom>
          <a:noFill/>
          <a:ln>
            <a:noFill/>
          </a:ln>
        </p:spPr>
      </p:pic>
      <p:pic>
        <p:nvPicPr>
          <p:cNvPr id="268" name="Google Shape;268;p11"/>
          <p:cNvPicPr preferRelativeResize="0"/>
          <p:nvPr/>
        </p:nvPicPr>
        <p:blipFill rotWithShape="1">
          <a:blip r:embed="rId5">
            <a:alphaModFix/>
          </a:blip>
          <a:srcRect b="0" l="0" r="0" t="0"/>
          <a:stretch/>
        </p:blipFill>
        <p:spPr>
          <a:xfrm>
            <a:off x="10316774" y="7342897"/>
            <a:ext cx="1185081" cy="1191036"/>
          </a:xfrm>
          <a:prstGeom prst="rect">
            <a:avLst/>
          </a:prstGeom>
          <a:noFill/>
          <a:ln>
            <a:noFill/>
          </a:ln>
        </p:spPr>
      </p:pic>
      <p:pic>
        <p:nvPicPr>
          <p:cNvPr id="269" name="Google Shape;269;p11"/>
          <p:cNvPicPr preferRelativeResize="0"/>
          <p:nvPr/>
        </p:nvPicPr>
        <p:blipFill rotWithShape="1">
          <a:blip r:embed="rId6">
            <a:alphaModFix/>
          </a:blip>
          <a:srcRect b="0" l="0" r="0" t="0"/>
          <a:stretch/>
        </p:blipFill>
        <p:spPr>
          <a:xfrm>
            <a:off x="10243569" y="2493889"/>
            <a:ext cx="1331490" cy="1465189"/>
          </a:xfrm>
          <a:prstGeom prst="rect">
            <a:avLst/>
          </a:prstGeom>
          <a:noFill/>
          <a:ln>
            <a:noFill/>
          </a:ln>
        </p:spPr>
      </p:pic>
      <p:sp>
        <p:nvSpPr>
          <p:cNvPr id="270" name="Google Shape;270;p11"/>
          <p:cNvSpPr txBox="1"/>
          <p:nvPr/>
        </p:nvSpPr>
        <p:spPr>
          <a:xfrm>
            <a:off x="11875462" y="1966201"/>
            <a:ext cx="3732558" cy="527687"/>
          </a:xfrm>
          <a:prstGeom prst="rect">
            <a:avLst/>
          </a:prstGeom>
          <a:noFill/>
          <a:ln>
            <a:noFill/>
          </a:ln>
        </p:spPr>
        <p:txBody>
          <a:bodyPr anchorCtr="0" anchor="t" bIns="0" lIns="0" spcFirstLastPara="1" rIns="0" wrap="square" tIns="0">
            <a:spAutoFit/>
          </a:bodyPr>
          <a:lstStyle/>
          <a:p>
            <a:pPr indent="0" lvl="0" marL="0" marR="0" rtl="0" algn="l">
              <a:lnSpc>
                <a:spcPct val="200041"/>
              </a:lnSpc>
              <a:spcBef>
                <a:spcPts val="0"/>
              </a:spcBef>
              <a:spcAft>
                <a:spcPts val="0"/>
              </a:spcAft>
              <a:buNone/>
            </a:pPr>
            <a:r>
              <a:rPr b="1" i="0" lang="en-US" sz="2399" u="none" cap="none" strike="noStrike">
                <a:solidFill>
                  <a:srgbClr val="CBDB2A"/>
                </a:solidFill>
                <a:latin typeface="Montserrat"/>
                <a:ea typeface="Montserrat"/>
                <a:cs typeface="Montserrat"/>
                <a:sym typeface="Montserrat"/>
              </a:rPr>
              <a:t>Step 1</a:t>
            </a:r>
            <a:endParaRPr/>
          </a:p>
        </p:txBody>
      </p:sp>
      <p:sp>
        <p:nvSpPr>
          <p:cNvPr id="271" name="Google Shape;271;p11"/>
          <p:cNvSpPr txBox="1"/>
          <p:nvPr/>
        </p:nvSpPr>
        <p:spPr>
          <a:xfrm>
            <a:off x="11875462" y="4881798"/>
            <a:ext cx="4883994" cy="1014349"/>
          </a:xfrm>
          <a:prstGeom prst="rect">
            <a:avLst/>
          </a:prstGeom>
          <a:noFill/>
          <a:ln>
            <a:noFill/>
          </a:ln>
        </p:spPr>
        <p:txBody>
          <a:bodyPr anchorCtr="0" anchor="t" bIns="0" lIns="0" spcFirstLastPara="1" rIns="0" wrap="square" tIns="0">
            <a:spAutoFit/>
          </a:bodyPr>
          <a:lstStyle/>
          <a:p>
            <a:pPr indent="0" lvl="0" marL="0" marR="0" rtl="0" algn="l">
              <a:lnSpc>
                <a:spcPct val="200047"/>
              </a:lnSpc>
              <a:spcBef>
                <a:spcPts val="0"/>
              </a:spcBef>
              <a:spcAft>
                <a:spcPts val="0"/>
              </a:spcAft>
              <a:buNone/>
            </a:pPr>
            <a:r>
              <a:rPr b="0" i="0" lang="en-US" sz="2109" u="none" cap="none" strike="noStrike">
                <a:solidFill>
                  <a:srgbClr val="FFFFFF"/>
                </a:solidFill>
                <a:latin typeface="Montserrat"/>
                <a:ea typeface="Montserrat"/>
                <a:cs typeface="Montserrat"/>
                <a:sym typeface="Montserrat"/>
              </a:rPr>
              <a:t>Giving option to select time period on the side panel.</a:t>
            </a:r>
            <a:endParaRPr/>
          </a:p>
        </p:txBody>
      </p:sp>
      <p:sp>
        <p:nvSpPr>
          <p:cNvPr id="272" name="Google Shape;272;p11"/>
          <p:cNvSpPr txBox="1"/>
          <p:nvPr/>
        </p:nvSpPr>
        <p:spPr>
          <a:xfrm>
            <a:off x="11875462" y="4265375"/>
            <a:ext cx="3732558" cy="527687"/>
          </a:xfrm>
          <a:prstGeom prst="rect">
            <a:avLst/>
          </a:prstGeom>
          <a:noFill/>
          <a:ln>
            <a:noFill/>
          </a:ln>
        </p:spPr>
        <p:txBody>
          <a:bodyPr anchorCtr="0" anchor="t" bIns="0" lIns="0" spcFirstLastPara="1" rIns="0" wrap="square" tIns="0">
            <a:spAutoFit/>
          </a:bodyPr>
          <a:lstStyle/>
          <a:p>
            <a:pPr indent="0" lvl="0" marL="0" marR="0" rtl="0" algn="l">
              <a:lnSpc>
                <a:spcPct val="200041"/>
              </a:lnSpc>
              <a:spcBef>
                <a:spcPts val="0"/>
              </a:spcBef>
              <a:spcAft>
                <a:spcPts val="0"/>
              </a:spcAft>
              <a:buNone/>
            </a:pPr>
            <a:r>
              <a:rPr b="1" i="0" lang="en-US" sz="2399" u="none" cap="none" strike="noStrike">
                <a:solidFill>
                  <a:srgbClr val="CBDB2A"/>
                </a:solidFill>
                <a:latin typeface="Montserrat"/>
                <a:ea typeface="Montserrat"/>
                <a:cs typeface="Montserrat"/>
                <a:sym typeface="Montserrat"/>
              </a:rPr>
              <a:t>Step 2</a:t>
            </a:r>
            <a:endParaRPr/>
          </a:p>
        </p:txBody>
      </p:sp>
      <p:sp>
        <p:nvSpPr>
          <p:cNvPr id="273" name="Google Shape;273;p11"/>
          <p:cNvSpPr txBox="1"/>
          <p:nvPr/>
        </p:nvSpPr>
        <p:spPr>
          <a:xfrm>
            <a:off x="11875462" y="7180972"/>
            <a:ext cx="4883994" cy="1547749"/>
          </a:xfrm>
          <a:prstGeom prst="rect">
            <a:avLst/>
          </a:prstGeom>
          <a:noFill/>
          <a:ln>
            <a:noFill/>
          </a:ln>
        </p:spPr>
        <p:txBody>
          <a:bodyPr anchorCtr="0" anchor="t" bIns="0" lIns="0" spcFirstLastPara="1" rIns="0" wrap="square" tIns="0">
            <a:spAutoFit/>
          </a:bodyPr>
          <a:lstStyle/>
          <a:p>
            <a:pPr indent="0" lvl="0" marL="0" marR="0" rtl="0" algn="l">
              <a:lnSpc>
                <a:spcPct val="200047"/>
              </a:lnSpc>
              <a:spcBef>
                <a:spcPts val="0"/>
              </a:spcBef>
              <a:spcAft>
                <a:spcPts val="0"/>
              </a:spcAft>
              <a:buNone/>
            </a:pPr>
            <a:r>
              <a:rPr b="0" i="0" lang="en-US" sz="2109" u="none" cap="none" strike="noStrike">
                <a:solidFill>
                  <a:srgbClr val="FFFFFF"/>
                </a:solidFill>
                <a:latin typeface="Montserrat"/>
                <a:ea typeface="Montserrat"/>
                <a:cs typeface="Montserrat"/>
                <a:sym typeface="Montserrat"/>
              </a:rPr>
              <a:t>Giving option to select a benchmark to compare to companies on the panel.</a:t>
            </a:r>
            <a:endParaRPr/>
          </a:p>
        </p:txBody>
      </p:sp>
      <p:sp>
        <p:nvSpPr>
          <p:cNvPr id="274" name="Google Shape;274;p11"/>
          <p:cNvSpPr txBox="1"/>
          <p:nvPr/>
        </p:nvSpPr>
        <p:spPr>
          <a:xfrm>
            <a:off x="11875462" y="6564550"/>
            <a:ext cx="3732558" cy="527687"/>
          </a:xfrm>
          <a:prstGeom prst="rect">
            <a:avLst/>
          </a:prstGeom>
          <a:noFill/>
          <a:ln>
            <a:noFill/>
          </a:ln>
        </p:spPr>
        <p:txBody>
          <a:bodyPr anchorCtr="0" anchor="t" bIns="0" lIns="0" spcFirstLastPara="1" rIns="0" wrap="square" tIns="0">
            <a:spAutoFit/>
          </a:bodyPr>
          <a:lstStyle/>
          <a:p>
            <a:pPr indent="0" lvl="0" marL="0" marR="0" rtl="0" algn="l">
              <a:lnSpc>
                <a:spcPct val="200041"/>
              </a:lnSpc>
              <a:spcBef>
                <a:spcPts val="0"/>
              </a:spcBef>
              <a:spcAft>
                <a:spcPts val="0"/>
              </a:spcAft>
              <a:buNone/>
            </a:pPr>
            <a:r>
              <a:rPr b="1" i="0" lang="en-US" sz="2399" u="none" cap="none" strike="noStrike">
                <a:solidFill>
                  <a:srgbClr val="CBDB2A"/>
                </a:solidFill>
                <a:latin typeface="Montserrat"/>
                <a:ea typeface="Montserrat"/>
                <a:cs typeface="Montserrat"/>
                <a:sym typeface="Montserrat"/>
              </a:rPr>
              <a:t>Step 3</a:t>
            </a:r>
            <a:endParaRPr/>
          </a:p>
        </p:txBody>
      </p:sp>
      <p:sp>
        <p:nvSpPr>
          <p:cNvPr id="275" name="Google Shape;275;p11"/>
          <p:cNvSpPr txBox="1"/>
          <p:nvPr/>
        </p:nvSpPr>
        <p:spPr>
          <a:xfrm>
            <a:off x="11878497" y="2577407"/>
            <a:ext cx="4880959" cy="1604450"/>
          </a:xfrm>
          <a:prstGeom prst="rect">
            <a:avLst/>
          </a:prstGeom>
          <a:noFill/>
          <a:ln>
            <a:noFill/>
          </a:ln>
        </p:spPr>
        <p:txBody>
          <a:bodyPr anchorCtr="0" anchor="t" bIns="0" lIns="0" spcFirstLastPara="1" rIns="0" wrap="square" tIns="0">
            <a:spAutoFit/>
          </a:bodyPr>
          <a:lstStyle/>
          <a:p>
            <a:pPr indent="0" lvl="0" marL="0" marR="0" rtl="0" algn="just">
              <a:lnSpc>
                <a:spcPct val="200000"/>
              </a:lnSpc>
              <a:spcBef>
                <a:spcPts val="0"/>
              </a:spcBef>
              <a:spcAft>
                <a:spcPts val="0"/>
              </a:spcAft>
              <a:buNone/>
            </a:pPr>
            <a:r>
              <a:rPr b="0" i="0" lang="en-US" sz="2208" u="none" cap="none" strike="noStrike">
                <a:solidFill>
                  <a:srgbClr val="FFFFFF"/>
                </a:solidFill>
                <a:latin typeface="Montserrat"/>
                <a:ea typeface="Montserrat"/>
                <a:cs typeface="Montserrat"/>
                <a:sym typeface="Montserrat"/>
              </a:rPr>
              <a:t>Giving option to select or deselect companies based on their choices on the side panel.</a:t>
            </a:r>
            <a:endParaRPr/>
          </a:p>
        </p:txBody>
      </p:sp>
      <p:grpSp>
        <p:nvGrpSpPr>
          <p:cNvPr id="276" name="Google Shape;276;p11"/>
          <p:cNvGrpSpPr/>
          <p:nvPr/>
        </p:nvGrpSpPr>
        <p:grpSpPr>
          <a:xfrm rot="5400000">
            <a:off x="7600941" y="-7673330"/>
            <a:ext cx="3086120" cy="18432780"/>
            <a:chOff x="0" y="-38100"/>
            <a:chExt cx="812800" cy="4854692"/>
          </a:xfrm>
        </p:grpSpPr>
        <p:sp>
          <p:nvSpPr>
            <p:cNvPr id="277" name="Google Shape;277;p11"/>
            <p:cNvSpPr/>
            <p:nvPr/>
          </p:nvSpPr>
          <p:spPr>
            <a:xfrm>
              <a:off x="0" y="0"/>
              <a:ext cx="490918" cy="4816592"/>
            </a:xfrm>
            <a:custGeom>
              <a:rect b="b" l="l" r="r" t="t"/>
              <a:pathLst>
                <a:path extrusionOk="0" h="4816592" w="490918">
                  <a:moveTo>
                    <a:pt x="0" y="0"/>
                  </a:moveTo>
                  <a:lnTo>
                    <a:pt x="490918" y="0"/>
                  </a:lnTo>
                  <a:lnTo>
                    <a:pt x="490918" y="4816592"/>
                  </a:lnTo>
                  <a:lnTo>
                    <a:pt x="0" y="4816592"/>
                  </a:lnTo>
                  <a:close/>
                </a:path>
              </a:pathLst>
            </a:custGeom>
            <a:solidFill>
              <a:srgbClr val="CBDB2A"/>
            </a:solidFill>
            <a:ln>
              <a:noFill/>
            </a:ln>
          </p:spPr>
        </p:sp>
        <p:sp>
          <p:nvSpPr>
            <p:cNvPr id="278" name="Google Shape;278;p11"/>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9" name="Google Shape;279;p11"/>
          <p:cNvSpPr txBox="1"/>
          <p:nvPr/>
        </p:nvSpPr>
        <p:spPr>
          <a:xfrm>
            <a:off x="3840183" y="365900"/>
            <a:ext cx="10015500" cy="1416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9200" u="none" cap="none" strike="noStrike">
                <a:solidFill>
                  <a:srgbClr val="000000"/>
                </a:solidFill>
                <a:latin typeface="Arial"/>
                <a:ea typeface="Arial"/>
                <a:cs typeface="Arial"/>
                <a:sym typeface="Arial"/>
              </a:rPr>
              <a:t>UI DESIGN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cxnSp>
        <p:nvCxnSpPr>
          <p:cNvPr id="284" name="Google Shape;284;p12"/>
          <p:cNvCxnSpPr/>
          <p:nvPr/>
        </p:nvCxnSpPr>
        <p:spPr>
          <a:xfrm>
            <a:off x="16908374" y="1028700"/>
            <a:ext cx="701851" cy="0"/>
          </a:xfrm>
          <a:prstGeom prst="straightConnector1">
            <a:avLst/>
          </a:prstGeom>
          <a:noFill/>
          <a:ln cap="flat" cmpd="sng" w="47625">
            <a:solidFill>
              <a:srgbClr val="26282C"/>
            </a:solidFill>
            <a:prstDash val="solid"/>
            <a:round/>
            <a:headEnd len="sm" w="sm" type="none"/>
            <a:tailEnd len="med" w="med" type="stealth"/>
          </a:ln>
        </p:spPr>
      </p:cxnSp>
      <p:grpSp>
        <p:nvGrpSpPr>
          <p:cNvPr id="285" name="Google Shape;285;p12"/>
          <p:cNvGrpSpPr/>
          <p:nvPr/>
        </p:nvGrpSpPr>
        <p:grpSpPr>
          <a:xfrm>
            <a:off x="0" y="1850962"/>
            <a:ext cx="18287996" cy="8436038"/>
            <a:chOff x="0" y="-38100"/>
            <a:chExt cx="4816592" cy="2221837"/>
          </a:xfrm>
        </p:grpSpPr>
        <p:sp>
          <p:nvSpPr>
            <p:cNvPr id="286" name="Google Shape;286;p12"/>
            <p:cNvSpPr/>
            <p:nvPr/>
          </p:nvSpPr>
          <p:spPr>
            <a:xfrm>
              <a:off x="0" y="0"/>
              <a:ext cx="4816592" cy="2183737"/>
            </a:xfrm>
            <a:custGeom>
              <a:rect b="b" l="l" r="r" t="t"/>
              <a:pathLst>
                <a:path extrusionOk="0" h="2183737" w="4816592">
                  <a:moveTo>
                    <a:pt x="0" y="0"/>
                  </a:moveTo>
                  <a:lnTo>
                    <a:pt x="4816592" y="0"/>
                  </a:lnTo>
                  <a:lnTo>
                    <a:pt x="4816592" y="2183737"/>
                  </a:lnTo>
                  <a:lnTo>
                    <a:pt x="0" y="2183737"/>
                  </a:lnTo>
                  <a:close/>
                </a:path>
              </a:pathLst>
            </a:custGeom>
            <a:solidFill>
              <a:srgbClr val="26282C"/>
            </a:solidFill>
            <a:ln>
              <a:noFill/>
            </a:ln>
          </p:spPr>
        </p:sp>
        <p:sp>
          <p:nvSpPr>
            <p:cNvPr id="287" name="Google Shape;287;p1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8" name="Google Shape;288;p12"/>
          <p:cNvGrpSpPr/>
          <p:nvPr/>
        </p:nvGrpSpPr>
        <p:grpSpPr>
          <a:xfrm rot="5400000">
            <a:off x="7673282" y="-7673279"/>
            <a:ext cx="3086101" cy="18432657"/>
            <a:chOff x="0" y="-38100"/>
            <a:chExt cx="812800" cy="4854692"/>
          </a:xfrm>
        </p:grpSpPr>
        <p:sp>
          <p:nvSpPr>
            <p:cNvPr id="289" name="Google Shape;289;p12"/>
            <p:cNvSpPr/>
            <p:nvPr/>
          </p:nvSpPr>
          <p:spPr>
            <a:xfrm>
              <a:off x="0" y="0"/>
              <a:ext cx="525596" cy="4816592"/>
            </a:xfrm>
            <a:custGeom>
              <a:rect b="b" l="l" r="r" t="t"/>
              <a:pathLst>
                <a:path extrusionOk="0" h="4816592" w="525596">
                  <a:moveTo>
                    <a:pt x="0" y="0"/>
                  </a:moveTo>
                  <a:lnTo>
                    <a:pt x="525596" y="0"/>
                  </a:lnTo>
                  <a:lnTo>
                    <a:pt x="525596" y="4816592"/>
                  </a:lnTo>
                  <a:lnTo>
                    <a:pt x="0" y="4816592"/>
                  </a:lnTo>
                  <a:close/>
                </a:path>
              </a:pathLst>
            </a:custGeom>
            <a:solidFill>
              <a:srgbClr val="CBDB2A"/>
            </a:solidFill>
            <a:ln>
              <a:noFill/>
            </a:ln>
          </p:spPr>
        </p:sp>
        <p:sp>
          <p:nvSpPr>
            <p:cNvPr id="290" name="Google Shape;290;p1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91" name="Google Shape;291;p12"/>
          <p:cNvPicPr preferRelativeResize="0"/>
          <p:nvPr/>
        </p:nvPicPr>
        <p:blipFill rotWithShape="1">
          <a:blip r:embed="rId3">
            <a:alphaModFix/>
          </a:blip>
          <a:srcRect b="0" l="0" r="0" t="0"/>
          <a:stretch/>
        </p:blipFill>
        <p:spPr>
          <a:xfrm>
            <a:off x="12200953" y="330492"/>
            <a:ext cx="1646502" cy="1334639"/>
          </a:xfrm>
          <a:prstGeom prst="rect">
            <a:avLst/>
          </a:prstGeom>
          <a:noFill/>
          <a:ln>
            <a:noFill/>
          </a:ln>
        </p:spPr>
      </p:pic>
      <p:sp>
        <p:nvSpPr>
          <p:cNvPr id="292" name="Google Shape;292;p12"/>
          <p:cNvSpPr txBox="1"/>
          <p:nvPr/>
        </p:nvSpPr>
        <p:spPr>
          <a:xfrm>
            <a:off x="326700" y="2278350"/>
            <a:ext cx="8159100" cy="8693700"/>
          </a:xfrm>
          <a:prstGeom prst="rect">
            <a:avLst/>
          </a:prstGeom>
          <a:noFill/>
          <a:ln>
            <a:noFill/>
          </a:ln>
        </p:spPr>
        <p:txBody>
          <a:bodyPr anchorCtr="0" anchor="t" bIns="0" lIns="0" spcFirstLastPara="1" rIns="0" wrap="square" tIns="0">
            <a:spAutoFit/>
          </a:bodyPr>
          <a:lstStyle/>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STEP 1 : TITLE PANEL &amp; SIDEBAR</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 Title</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titlePanel("Stock Market Analysis"),</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 Sidebar </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sidebarLayout(</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sidebarPanel(width = 3,</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 Let user pick stocks</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pickerInput(</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inputId = "stocks",</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label = h4("Stocks"),</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choices = c(</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"TESLA"       = tickers[1], </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"AMAZON"       = tickers[2],</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"ADDIDAS"      = tickers[3],</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"APPLE"        = tickers[4],</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"TATA MOTORS"    = tickers[5],</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"NIKE"          = tickers[6],</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"PUMA"       = tickers[7]),</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selected = tickers,   </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options = list(`actions-box`=TRUE), </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multiple = T</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a:t>
            </a:r>
            <a:endParaRPr sz="1000"/>
          </a:p>
          <a:p>
            <a:pPr indent="0" lvl="0" marL="0" marR="0" rtl="0" algn="l">
              <a:lnSpc>
                <a:spcPct val="140050"/>
              </a:lnSpc>
              <a:spcBef>
                <a:spcPts val="0"/>
              </a:spcBef>
              <a:spcAft>
                <a:spcPts val="0"/>
              </a:spcAft>
              <a:buNone/>
            </a:pPr>
            <a:r>
              <a:rPr b="0" i="0" lang="en-US" sz="1575" u="none" cap="none" strike="noStrike">
                <a:solidFill>
                  <a:srgbClr val="FFFFFF"/>
                </a:solidFill>
                <a:latin typeface="Fira Code"/>
                <a:ea typeface="Fira Code"/>
                <a:cs typeface="Fira Code"/>
                <a:sym typeface="Fira Code"/>
              </a:rPr>
              <a:t>                 </a:t>
            </a:r>
            <a:endParaRPr sz="1000"/>
          </a:p>
          <a:p>
            <a:pPr indent="0" lvl="0" marL="0" marR="0" rtl="0" algn="l">
              <a:lnSpc>
                <a:spcPct val="140050"/>
              </a:lnSpc>
              <a:spcBef>
                <a:spcPts val="0"/>
              </a:spcBef>
              <a:spcAft>
                <a:spcPts val="0"/>
              </a:spcAft>
              <a:buNone/>
            </a:pPr>
            <a:r>
              <a:t/>
            </a:r>
            <a:endParaRPr b="0" i="0" sz="1475" u="none" cap="none" strike="noStrike">
              <a:solidFill>
                <a:srgbClr val="FFFFFF"/>
              </a:solidFill>
              <a:latin typeface="Fira Code"/>
              <a:ea typeface="Fira Code"/>
              <a:cs typeface="Fira Code"/>
              <a:sym typeface="Fira Code"/>
            </a:endParaRPr>
          </a:p>
          <a:p>
            <a:pPr indent="0" lvl="0" marL="0" marR="0" rtl="0" algn="l">
              <a:lnSpc>
                <a:spcPct val="140050"/>
              </a:lnSpc>
              <a:spcBef>
                <a:spcPts val="0"/>
              </a:spcBef>
              <a:spcAft>
                <a:spcPts val="0"/>
              </a:spcAft>
              <a:buNone/>
            </a:pPr>
            <a:r>
              <a:rPr b="0" i="0" lang="en-US" sz="1475" u="none" cap="none" strike="noStrike">
                <a:solidFill>
                  <a:srgbClr val="FFFFFF"/>
                </a:solidFill>
                <a:latin typeface="Fira Code"/>
                <a:ea typeface="Fira Code"/>
                <a:cs typeface="Fira Code"/>
                <a:sym typeface="Fira Code"/>
              </a:rPr>
              <a:t>    </a:t>
            </a:r>
            <a:endParaRPr sz="900"/>
          </a:p>
        </p:txBody>
      </p:sp>
      <p:sp>
        <p:nvSpPr>
          <p:cNvPr id="293" name="Google Shape;293;p12"/>
          <p:cNvSpPr txBox="1"/>
          <p:nvPr/>
        </p:nvSpPr>
        <p:spPr>
          <a:xfrm>
            <a:off x="5104275" y="172625"/>
            <a:ext cx="6669000" cy="1416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9200" u="none" cap="none" strike="noStrike">
                <a:solidFill>
                  <a:srgbClr val="000000"/>
                </a:solidFill>
                <a:latin typeface="Arial"/>
                <a:ea typeface="Arial"/>
                <a:cs typeface="Arial"/>
                <a:sym typeface="Arial"/>
              </a:rPr>
              <a:t>UI DESIGN</a:t>
            </a:r>
            <a:endParaRPr/>
          </a:p>
        </p:txBody>
      </p:sp>
      <p:grpSp>
        <p:nvGrpSpPr>
          <p:cNvPr id="294" name="Google Shape;294;p12"/>
          <p:cNvGrpSpPr/>
          <p:nvPr/>
        </p:nvGrpSpPr>
        <p:grpSpPr>
          <a:xfrm>
            <a:off x="9144000" y="1850962"/>
            <a:ext cx="9144000" cy="8436038"/>
            <a:chOff x="0" y="-38100"/>
            <a:chExt cx="2408296" cy="2221837"/>
          </a:xfrm>
        </p:grpSpPr>
        <p:sp>
          <p:nvSpPr>
            <p:cNvPr id="295" name="Google Shape;295;p12"/>
            <p:cNvSpPr/>
            <p:nvPr/>
          </p:nvSpPr>
          <p:spPr>
            <a:xfrm>
              <a:off x="0" y="0"/>
              <a:ext cx="2408296" cy="2183737"/>
            </a:xfrm>
            <a:custGeom>
              <a:rect b="b" l="l" r="r" t="t"/>
              <a:pathLst>
                <a:path extrusionOk="0" h="2183737" w="2408296">
                  <a:moveTo>
                    <a:pt x="0" y="0"/>
                  </a:moveTo>
                  <a:lnTo>
                    <a:pt x="2408296" y="0"/>
                  </a:lnTo>
                  <a:lnTo>
                    <a:pt x="2408296" y="2183737"/>
                  </a:lnTo>
                  <a:lnTo>
                    <a:pt x="0" y="2183737"/>
                  </a:lnTo>
                  <a:close/>
                </a:path>
              </a:pathLst>
            </a:custGeom>
            <a:solidFill>
              <a:srgbClr val="26282C"/>
            </a:solidFill>
            <a:ln>
              <a:noFill/>
            </a:ln>
          </p:spPr>
        </p:sp>
        <p:sp>
          <p:nvSpPr>
            <p:cNvPr id="296" name="Google Shape;296;p1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7" name="Google Shape;297;p12"/>
          <p:cNvSpPr txBox="1"/>
          <p:nvPr/>
        </p:nvSpPr>
        <p:spPr>
          <a:xfrm>
            <a:off x="9468243" y="3726089"/>
            <a:ext cx="8516700" cy="3868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60" u="none" cap="none" strike="noStrike">
                <a:solidFill>
                  <a:srgbClr val="FFFFFF"/>
                </a:solidFill>
                <a:latin typeface="Fira Code"/>
                <a:ea typeface="Fira Code"/>
                <a:cs typeface="Fira Code"/>
                <a:sym typeface="Fira Code"/>
              </a:rPr>
              <a:t> # Pick time period</a:t>
            </a:r>
            <a:endParaRPr/>
          </a:p>
          <a:p>
            <a:pPr indent="0" lvl="0" marL="0" marR="0" rtl="0" algn="l">
              <a:lnSpc>
                <a:spcPct val="140000"/>
              </a:lnSpc>
              <a:spcBef>
                <a:spcPts val="0"/>
              </a:spcBef>
              <a:spcAft>
                <a:spcPts val="0"/>
              </a:spcAft>
              <a:buNone/>
            </a:pPr>
            <a:r>
              <a:rPr b="0" i="0" lang="en-US" sz="2060" u="none" cap="none" strike="noStrike">
                <a:solidFill>
                  <a:srgbClr val="FFFFFF"/>
                </a:solidFill>
                <a:latin typeface="Fira Code"/>
                <a:ea typeface="Fira Code"/>
                <a:cs typeface="Fira Code"/>
                <a:sym typeface="Fira Code"/>
              </a:rPr>
              <a:t>       radioButtons("period", label = h4("Period"),</a:t>
            </a:r>
            <a:endParaRPr/>
          </a:p>
          <a:p>
            <a:pPr indent="0" lvl="0" marL="0" marR="0" rtl="0" algn="l">
              <a:lnSpc>
                <a:spcPct val="140000"/>
              </a:lnSpc>
              <a:spcBef>
                <a:spcPts val="0"/>
              </a:spcBef>
              <a:spcAft>
                <a:spcPts val="0"/>
              </a:spcAft>
              <a:buNone/>
            </a:pPr>
            <a:r>
              <a:rPr b="0" i="0" lang="en-US" sz="2060" u="none" cap="none" strike="noStrike">
                <a:solidFill>
                  <a:srgbClr val="FFFFFF"/>
                </a:solidFill>
                <a:latin typeface="Fira Code"/>
                <a:ea typeface="Fira Code"/>
                <a:cs typeface="Fira Code"/>
                <a:sym typeface="Fira Code"/>
              </a:rPr>
              <a:t>  choices = list("1 month" = 1, "3 months" = 2,           </a:t>
            </a:r>
            <a:endParaRPr b="0" i="0" sz="2060" u="none" cap="none" strike="noStrike">
              <a:solidFill>
                <a:srgbClr val="FFFFFF"/>
              </a:solidFill>
              <a:latin typeface="Fira Code"/>
              <a:ea typeface="Fira Code"/>
              <a:cs typeface="Fira Code"/>
              <a:sym typeface="Fira Code"/>
            </a:endParaRPr>
          </a:p>
          <a:p>
            <a:pPr indent="0" lvl="0" marL="0" marR="0" rtl="0" algn="l">
              <a:lnSpc>
                <a:spcPct val="140000"/>
              </a:lnSpc>
              <a:spcBef>
                <a:spcPts val="0"/>
              </a:spcBef>
              <a:spcAft>
                <a:spcPts val="0"/>
              </a:spcAft>
              <a:buNone/>
            </a:pPr>
            <a:r>
              <a:rPr b="0" i="0" lang="en-US" sz="2060" u="none" cap="none" strike="noStrike">
                <a:solidFill>
                  <a:srgbClr val="FFFFFF"/>
                </a:solidFill>
                <a:latin typeface="Fira Code"/>
                <a:ea typeface="Fira Code"/>
                <a:cs typeface="Fira Code"/>
                <a:sym typeface="Fira Code"/>
              </a:rPr>
              <a:t>"6 months" = 3,"12 months" =4,"YTD" = 5),selected =</a:t>
            </a:r>
            <a:r>
              <a:rPr lang="en-US" sz="2060">
                <a:solidFill>
                  <a:srgbClr val="FFFFFF"/>
                </a:solidFill>
                <a:latin typeface="Fira Code"/>
                <a:ea typeface="Fira Code"/>
                <a:cs typeface="Fira Code"/>
                <a:sym typeface="Fira Code"/>
              </a:rPr>
              <a:t>4</a:t>
            </a:r>
            <a:r>
              <a:rPr b="0" i="0" lang="en-US" sz="2060" u="none" cap="none" strike="noStrike">
                <a:solidFill>
                  <a:srgbClr val="FFFFFF"/>
                </a:solidFill>
                <a:latin typeface="Fira Code"/>
                <a:ea typeface="Fira Code"/>
                <a:cs typeface="Fira Code"/>
                <a:sym typeface="Fira Code"/>
              </a:rPr>
              <a:t>),</a:t>
            </a:r>
            <a:endParaRPr/>
          </a:p>
          <a:p>
            <a:pPr indent="0" lvl="0" marL="0" marR="0" rtl="0" algn="l">
              <a:lnSpc>
                <a:spcPct val="140000"/>
              </a:lnSpc>
              <a:spcBef>
                <a:spcPts val="0"/>
              </a:spcBef>
              <a:spcAft>
                <a:spcPts val="0"/>
              </a:spcAft>
              <a:buNone/>
            </a:pPr>
            <a:r>
              <a:rPr b="0" i="0" lang="en-US" sz="2060" u="none" cap="none" strike="noStrike">
                <a:solidFill>
                  <a:srgbClr val="FFFFFF"/>
                </a:solidFill>
                <a:latin typeface="Fira Code"/>
                <a:ea typeface="Fira Code"/>
                <a:cs typeface="Fira Code"/>
                <a:sym typeface="Fira Code"/>
              </a:rPr>
              <a:t>                 </a:t>
            </a:r>
            <a:endParaRPr b="0" i="0" sz="2060" u="none" cap="none" strike="noStrike">
              <a:solidFill>
                <a:srgbClr val="FFFFFF"/>
              </a:solidFill>
              <a:latin typeface="Fira Code"/>
              <a:ea typeface="Fira Code"/>
              <a:cs typeface="Fira Code"/>
              <a:sym typeface="Fira Code"/>
            </a:endParaRPr>
          </a:p>
          <a:p>
            <a:pPr indent="0" lvl="0" marL="0" marR="0" rtl="0" algn="l">
              <a:lnSpc>
                <a:spcPct val="140000"/>
              </a:lnSpc>
              <a:spcBef>
                <a:spcPts val="0"/>
              </a:spcBef>
              <a:spcAft>
                <a:spcPts val="0"/>
              </a:spcAft>
              <a:buNone/>
            </a:pPr>
            <a:r>
              <a:rPr b="0" i="0" lang="en-US" sz="2060" u="none" cap="none" strike="noStrike">
                <a:solidFill>
                  <a:srgbClr val="FFFFFF"/>
                </a:solidFill>
                <a:latin typeface="Fira Code"/>
                <a:ea typeface="Fira Code"/>
                <a:cs typeface="Fira Code"/>
                <a:sym typeface="Fira Code"/>
              </a:rPr>
              <a:t># Pick benchmark</a:t>
            </a:r>
            <a:endParaRPr/>
          </a:p>
          <a:p>
            <a:pPr indent="0" lvl="0" marL="0" marR="0" rtl="0" algn="l">
              <a:lnSpc>
                <a:spcPct val="140000"/>
              </a:lnSpc>
              <a:spcBef>
                <a:spcPts val="0"/>
              </a:spcBef>
              <a:spcAft>
                <a:spcPts val="0"/>
              </a:spcAft>
              <a:buNone/>
            </a:pPr>
            <a:r>
              <a:rPr b="0" i="0" lang="en-US" sz="2060" u="none" cap="none" strike="noStrike">
                <a:solidFill>
                  <a:srgbClr val="FFFFFF"/>
                </a:solidFill>
                <a:latin typeface="Fira Code"/>
                <a:ea typeface="Fira Code"/>
                <a:cs typeface="Fira Code"/>
                <a:sym typeface="Fira Code"/>
              </a:rPr>
              <a:t>   radioButtons("benchmark", label = h4("Benchmark"),</a:t>
            </a:r>
            <a:endParaRPr/>
          </a:p>
          <a:p>
            <a:pPr indent="0" lvl="0" marL="0" marR="0" rtl="0" algn="l">
              <a:lnSpc>
                <a:spcPct val="140000"/>
              </a:lnSpc>
              <a:spcBef>
                <a:spcPts val="0"/>
              </a:spcBef>
              <a:spcAft>
                <a:spcPts val="0"/>
              </a:spcAft>
              <a:buNone/>
            </a:pPr>
            <a:r>
              <a:rPr b="0" i="0" lang="en-US" sz="2060" u="none" cap="none" strike="noStrike">
                <a:solidFill>
                  <a:srgbClr val="FFFFFF"/>
                </a:solidFill>
                <a:latin typeface="Fira Code"/>
                <a:ea typeface="Fira Code"/>
                <a:cs typeface="Fira Code"/>
                <a:sym typeface="Fira Code"/>
              </a:rPr>
              <a:t> </a:t>
            </a:r>
            <a:r>
              <a:rPr b="0" i="0" lang="en-US" sz="2060" u="none" cap="none" strike="noStrike">
                <a:solidFill>
                  <a:srgbClr val="FFFFFF"/>
                </a:solidFill>
                <a:latin typeface="Fira Code"/>
                <a:ea typeface="Fira Code"/>
                <a:cs typeface="Fira Code"/>
                <a:sym typeface="Fira Code"/>
              </a:rPr>
              <a:t>choices = list("SP500" = 1,"Nasdaq100"=2,"None" = 3),</a:t>
            </a:r>
            <a:endParaRPr/>
          </a:p>
          <a:p>
            <a:pPr indent="0" lvl="0" marL="0" marR="0" rtl="0" algn="l">
              <a:lnSpc>
                <a:spcPct val="140000"/>
              </a:lnSpc>
              <a:spcBef>
                <a:spcPts val="0"/>
              </a:spcBef>
              <a:spcAft>
                <a:spcPts val="0"/>
              </a:spcAft>
              <a:buNone/>
            </a:pPr>
            <a:r>
              <a:rPr b="0" i="0" lang="en-US" sz="2060" u="none" cap="none" strike="noStrike">
                <a:solidFill>
                  <a:srgbClr val="FFFFFF"/>
                </a:solidFill>
                <a:latin typeface="Fira Code"/>
                <a:ea typeface="Fira Code"/>
                <a:cs typeface="Fira Code"/>
                <a:sym typeface="Fira Code"/>
              </a:rPr>
              <a:t>                 selected = 3</a:t>
            </a:r>
            <a:r>
              <a:rPr lang="en-US" sz="2060">
                <a:solidFill>
                  <a:srgbClr val="FFFFFF"/>
                </a:solidFill>
                <a:latin typeface="Fira Code"/>
                <a:ea typeface="Fira Code"/>
                <a:cs typeface="Fira Code"/>
                <a:sym typeface="Fira Code"/>
              </a:rPr>
              <a:t>)</a:t>
            </a:r>
            <a:r>
              <a:rPr b="0" i="0" lang="en-US" sz="2060" u="none" cap="none" strike="noStrike">
                <a:solidFill>
                  <a:srgbClr val="FFFFFF"/>
                </a:solidFill>
                <a:latin typeface="Fira Code"/>
                <a:ea typeface="Fira Code"/>
                <a:cs typeface="Fira Code"/>
                <a:sym typeface="Fira Code"/>
              </a:rPr>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cxnSp>
        <p:nvCxnSpPr>
          <p:cNvPr id="302" name="Google Shape;302;p13"/>
          <p:cNvCxnSpPr/>
          <p:nvPr/>
        </p:nvCxnSpPr>
        <p:spPr>
          <a:xfrm>
            <a:off x="16908374" y="1028700"/>
            <a:ext cx="701851" cy="0"/>
          </a:xfrm>
          <a:prstGeom prst="straightConnector1">
            <a:avLst/>
          </a:prstGeom>
          <a:noFill/>
          <a:ln cap="flat" cmpd="sng" w="47625">
            <a:solidFill>
              <a:srgbClr val="26282C"/>
            </a:solidFill>
            <a:prstDash val="solid"/>
            <a:round/>
            <a:headEnd len="sm" w="sm" type="none"/>
            <a:tailEnd len="med" w="med" type="stealth"/>
          </a:ln>
        </p:spPr>
      </p:cxnSp>
      <p:grpSp>
        <p:nvGrpSpPr>
          <p:cNvPr id="303" name="Google Shape;303;p13"/>
          <p:cNvGrpSpPr/>
          <p:nvPr/>
        </p:nvGrpSpPr>
        <p:grpSpPr>
          <a:xfrm>
            <a:off x="0" y="1850962"/>
            <a:ext cx="18287996" cy="8436038"/>
            <a:chOff x="0" y="-38100"/>
            <a:chExt cx="4816592" cy="2221837"/>
          </a:xfrm>
        </p:grpSpPr>
        <p:sp>
          <p:nvSpPr>
            <p:cNvPr id="304" name="Google Shape;304;p13"/>
            <p:cNvSpPr/>
            <p:nvPr/>
          </p:nvSpPr>
          <p:spPr>
            <a:xfrm>
              <a:off x="0" y="0"/>
              <a:ext cx="4816592" cy="2183737"/>
            </a:xfrm>
            <a:custGeom>
              <a:rect b="b" l="l" r="r" t="t"/>
              <a:pathLst>
                <a:path extrusionOk="0" h="2183737" w="4816592">
                  <a:moveTo>
                    <a:pt x="0" y="0"/>
                  </a:moveTo>
                  <a:lnTo>
                    <a:pt x="4816592" y="0"/>
                  </a:lnTo>
                  <a:lnTo>
                    <a:pt x="4816592" y="2183737"/>
                  </a:lnTo>
                  <a:lnTo>
                    <a:pt x="0" y="2183737"/>
                  </a:lnTo>
                  <a:close/>
                </a:path>
              </a:pathLst>
            </a:custGeom>
            <a:solidFill>
              <a:srgbClr val="26282C"/>
            </a:solidFill>
            <a:ln>
              <a:noFill/>
            </a:ln>
          </p:spPr>
        </p:sp>
        <p:sp>
          <p:nvSpPr>
            <p:cNvPr id="305" name="Google Shape;305;p1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6" name="Google Shape;306;p13"/>
          <p:cNvGrpSpPr/>
          <p:nvPr/>
        </p:nvGrpSpPr>
        <p:grpSpPr>
          <a:xfrm rot="5400000">
            <a:off x="7673282" y="-7673279"/>
            <a:ext cx="3086101" cy="18432657"/>
            <a:chOff x="0" y="-38100"/>
            <a:chExt cx="812800" cy="4854692"/>
          </a:xfrm>
        </p:grpSpPr>
        <p:sp>
          <p:nvSpPr>
            <p:cNvPr id="307" name="Google Shape;307;p13"/>
            <p:cNvSpPr/>
            <p:nvPr/>
          </p:nvSpPr>
          <p:spPr>
            <a:xfrm>
              <a:off x="0" y="0"/>
              <a:ext cx="525596" cy="4816592"/>
            </a:xfrm>
            <a:custGeom>
              <a:rect b="b" l="l" r="r" t="t"/>
              <a:pathLst>
                <a:path extrusionOk="0" h="4816592" w="525596">
                  <a:moveTo>
                    <a:pt x="0" y="0"/>
                  </a:moveTo>
                  <a:lnTo>
                    <a:pt x="525596" y="0"/>
                  </a:lnTo>
                  <a:lnTo>
                    <a:pt x="525596" y="4816592"/>
                  </a:lnTo>
                  <a:lnTo>
                    <a:pt x="0" y="4816592"/>
                  </a:lnTo>
                  <a:close/>
                </a:path>
              </a:pathLst>
            </a:custGeom>
            <a:solidFill>
              <a:srgbClr val="CBDB2A"/>
            </a:solidFill>
            <a:ln>
              <a:noFill/>
            </a:ln>
          </p:spPr>
        </p:sp>
        <p:sp>
          <p:nvSpPr>
            <p:cNvPr id="308" name="Google Shape;308;p1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09" name="Google Shape;309;p13"/>
          <p:cNvPicPr preferRelativeResize="0"/>
          <p:nvPr/>
        </p:nvPicPr>
        <p:blipFill rotWithShape="1">
          <a:blip r:embed="rId3">
            <a:alphaModFix/>
          </a:blip>
          <a:srcRect b="18463" l="0" r="69523" t="0"/>
          <a:stretch/>
        </p:blipFill>
        <p:spPr>
          <a:xfrm>
            <a:off x="377586" y="3286398"/>
            <a:ext cx="4793899" cy="5971902"/>
          </a:xfrm>
          <a:prstGeom prst="rect">
            <a:avLst/>
          </a:prstGeom>
          <a:noFill/>
          <a:ln>
            <a:noFill/>
          </a:ln>
        </p:spPr>
      </p:pic>
      <p:pic>
        <p:nvPicPr>
          <p:cNvPr id="310" name="Google Shape;310;p13"/>
          <p:cNvPicPr preferRelativeResize="0"/>
          <p:nvPr/>
        </p:nvPicPr>
        <p:blipFill rotWithShape="1">
          <a:blip r:embed="rId4">
            <a:alphaModFix/>
          </a:blip>
          <a:srcRect b="0" l="0" r="87719" t="45230"/>
          <a:stretch/>
        </p:blipFill>
        <p:spPr>
          <a:xfrm>
            <a:off x="4160869" y="4326736"/>
            <a:ext cx="1010616" cy="4507311"/>
          </a:xfrm>
          <a:prstGeom prst="rect">
            <a:avLst/>
          </a:prstGeom>
          <a:noFill/>
          <a:ln>
            <a:noFill/>
          </a:ln>
        </p:spPr>
      </p:pic>
      <p:pic>
        <p:nvPicPr>
          <p:cNvPr id="311" name="Google Shape;311;p13"/>
          <p:cNvPicPr preferRelativeResize="0"/>
          <p:nvPr/>
        </p:nvPicPr>
        <p:blipFill rotWithShape="1">
          <a:blip r:embed="rId5">
            <a:alphaModFix/>
          </a:blip>
          <a:srcRect b="1999" l="356" r="4158" t="0"/>
          <a:stretch/>
        </p:blipFill>
        <p:spPr>
          <a:xfrm>
            <a:off x="12643595" y="3286398"/>
            <a:ext cx="5220355" cy="5942139"/>
          </a:xfrm>
          <a:prstGeom prst="rect">
            <a:avLst/>
          </a:prstGeom>
          <a:noFill/>
          <a:ln>
            <a:noFill/>
          </a:ln>
        </p:spPr>
      </p:pic>
      <p:pic>
        <p:nvPicPr>
          <p:cNvPr id="312" name="Google Shape;312;p13"/>
          <p:cNvPicPr preferRelativeResize="0"/>
          <p:nvPr/>
        </p:nvPicPr>
        <p:blipFill rotWithShape="1">
          <a:blip r:embed="rId6">
            <a:alphaModFix/>
          </a:blip>
          <a:srcRect b="6988" l="2115" r="3114" t="26673"/>
          <a:stretch/>
        </p:blipFill>
        <p:spPr>
          <a:xfrm>
            <a:off x="6153577" y="3286398"/>
            <a:ext cx="5507925" cy="5903259"/>
          </a:xfrm>
          <a:prstGeom prst="rect">
            <a:avLst/>
          </a:prstGeom>
          <a:noFill/>
          <a:ln>
            <a:noFill/>
          </a:ln>
        </p:spPr>
      </p:pic>
      <p:sp>
        <p:nvSpPr>
          <p:cNvPr id="313" name="Google Shape;313;p13"/>
          <p:cNvSpPr txBox="1"/>
          <p:nvPr/>
        </p:nvSpPr>
        <p:spPr>
          <a:xfrm>
            <a:off x="3578653" y="320700"/>
            <a:ext cx="9612900" cy="1416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9200" u="none" cap="none" strike="noStrike">
                <a:solidFill>
                  <a:srgbClr val="000000"/>
                </a:solidFill>
                <a:latin typeface="Arial"/>
                <a:ea typeface="Arial"/>
                <a:cs typeface="Arial"/>
                <a:sym typeface="Arial"/>
              </a:rPr>
              <a:t>UI DESIGN</a:t>
            </a:r>
            <a:endParaRPr/>
          </a:p>
        </p:txBody>
      </p:sp>
      <p:sp>
        <p:nvSpPr>
          <p:cNvPr id="314" name="Google Shape;314;p13"/>
          <p:cNvSpPr txBox="1"/>
          <p:nvPr/>
        </p:nvSpPr>
        <p:spPr>
          <a:xfrm>
            <a:off x="305803" y="2454439"/>
            <a:ext cx="4937466" cy="553986"/>
          </a:xfrm>
          <a:prstGeom prst="rect">
            <a:avLst/>
          </a:prstGeom>
          <a:noFill/>
          <a:ln>
            <a:noFill/>
          </a:ln>
        </p:spPr>
        <p:txBody>
          <a:bodyPr anchorCtr="0" anchor="t" bIns="0" lIns="0" spcFirstLastPara="1" rIns="0" wrap="square" tIns="0">
            <a:spAutoFit/>
          </a:bodyPr>
          <a:lstStyle/>
          <a:p>
            <a:pPr indent="0" lvl="0" marL="0" marR="0" rtl="0" algn="ctr">
              <a:lnSpc>
                <a:spcPct val="139993"/>
              </a:lnSpc>
              <a:spcBef>
                <a:spcPts val="0"/>
              </a:spcBef>
              <a:spcAft>
                <a:spcPts val="0"/>
              </a:spcAft>
              <a:buNone/>
            </a:pPr>
            <a:r>
              <a:rPr b="0" i="0" lang="en-US" sz="3238" u="none" cap="none" strike="noStrike">
                <a:solidFill>
                  <a:srgbClr val="CBDB2A"/>
                </a:solidFill>
                <a:latin typeface="Arial"/>
                <a:ea typeface="Arial"/>
                <a:cs typeface="Arial"/>
                <a:sym typeface="Arial"/>
              </a:rPr>
              <a:t>TITLE PANEL</a:t>
            </a:r>
            <a:endParaRPr/>
          </a:p>
        </p:txBody>
      </p:sp>
      <p:sp>
        <p:nvSpPr>
          <p:cNvPr id="315" name="Google Shape;315;p13"/>
          <p:cNvSpPr txBox="1"/>
          <p:nvPr/>
        </p:nvSpPr>
        <p:spPr>
          <a:xfrm>
            <a:off x="12672760" y="2454439"/>
            <a:ext cx="4937466" cy="553986"/>
          </a:xfrm>
          <a:prstGeom prst="rect">
            <a:avLst/>
          </a:prstGeom>
          <a:noFill/>
          <a:ln>
            <a:noFill/>
          </a:ln>
        </p:spPr>
        <p:txBody>
          <a:bodyPr anchorCtr="0" anchor="t" bIns="0" lIns="0" spcFirstLastPara="1" rIns="0" wrap="square" tIns="0">
            <a:spAutoFit/>
          </a:bodyPr>
          <a:lstStyle/>
          <a:p>
            <a:pPr indent="0" lvl="0" marL="0" marR="0" rtl="0" algn="ctr">
              <a:lnSpc>
                <a:spcPct val="139993"/>
              </a:lnSpc>
              <a:spcBef>
                <a:spcPts val="0"/>
              </a:spcBef>
              <a:spcAft>
                <a:spcPts val="0"/>
              </a:spcAft>
              <a:buNone/>
            </a:pPr>
            <a:r>
              <a:rPr b="0" i="0" lang="en-US" sz="3238" u="none" cap="none" strike="noStrike">
                <a:solidFill>
                  <a:srgbClr val="CBDB2A"/>
                </a:solidFill>
                <a:latin typeface="Arial"/>
                <a:ea typeface="Arial"/>
                <a:cs typeface="Arial"/>
                <a:sym typeface="Arial"/>
              </a:rPr>
              <a:t>ACTION BOX</a:t>
            </a:r>
            <a:endParaRPr/>
          </a:p>
        </p:txBody>
      </p:sp>
      <p:sp>
        <p:nvSpPr>
          <p:cNvPr id="316" name="Google Shape;316;p13"/>
          <p:cNvSpPr txBox="1"/>
          <p:nvPr/>
        </p:nvSpPr>
        <p:spPr>
          <a:xfrm>
            <a:off x="6438807" y="2454439"/>
            <a:ext cx="4937466" cy="553986"/>
          </a:xfrm>
          <a:prstGeom prst="rect">
            <a:avLst/>
          </a:prstGeom>
          <a:noFill/>
          <a:ln>
            <a:noFill/>
          </a:ln>
        </p:spPr>
        <p:txBody>
          <a:bodyPr anchorCtr="0" anchor="t" bIns="0" lIns="0" spcFirstLastPara="1" rIns="0" wrap="square" tIns="0">
            <a:spAutoFit/>
          </a:bodyPr>
          <a:lstStyle/>
          <a:p>
            <a:pPr indent="0" lvl="0" marL="0" marR="0" rtl="0" algn="ctr">
              <a:lnSpc>
                <a:spcPct val="139993"/>
              </a:lnSpc>
              <a:spcBef>
                <a:spcPts val="0"/>
              </a:spcBef>
              <a:spcAft>
                <a:spcPts val="0"/>
              </a:spcAft>
              <a:buNone/>
            </a:pPr>
            <a:r>
              <a:rPr b="0" i="0" lang="en-US" sz="3238" u="none" cap="none" strike="noStrike">
                <a:solidFill>
                  <a:srgbClr val="CBDB2A"/>
                </a:solidFill>
                <a:latin typeface="Arial"/>
                <a:ea typeface="Arial"/>
                <a:cs typeface="Arial"/>
                <a:sym typeface="Arial"/>
              </a:rPr>
              <a:t>RADIOBUTTONS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cxnSp>
        <p:nvCxnSpPr>
          <p:cNvPr id="321" name="Google Shape;321;p14"/>
          <p:cNvCxnSpPr/>
          <p:nvPr/>
        </p:nvCxnSpPr>
        <p:spPr>
          <a:xfrm>
            <a:off x="16908374" y="1028700"/>
            <a:ext cx="701851" cy="0"/>
          </a:xfrm>
          <a:prstGeom prst="straightConnector1">
            <a:avLst/>
          </a:prstGeom>
          <a:noFill/>
          <a:ln cap="flat" cmpd="sng" w="47625">
            <a:solidFill>
              <a:srgbClr val="26282C"/>
            </a:solidFill>
            <a:prstDash val="solid"/>
            <a:round/>
            <a:headEnd len="sm" w="sm" type="none"/>
            <a:tailEnd len="med" w="med" type="stealth"/>
          </a:ln>
        </p:spPr>
      </p:cxnSp>
      <p:grpSp>
        <p:nvGrpSpPr>
          <p:cNvPr id="322" name="Google Shape;322;p14"/>
          <p:cNvGrpSpPr/>
          <p:nvPr/>
        </p:nvGrpSpPr>
        <p:grpSpPr>
          <a:xfrm>
            <a:off x="0" y="1850962"/>
            <a:ext cx="18287996" cy="8436038"/>
            <a:chOff x="0" y="-38100"/>
            <a:chExt cx="4816592" cy="2221837"/>
          </a:xfrm>
        </p:grpSpPr>
        <p:sp>
          <p:nvSpPr>
            <p:cNvPr id="323" name="Google Shape;323;p14"/>
            <p:cNvSpPr/>
            <p:nvPr/>
          </p:nvSpPr>
          <p:spPr>
            <a:xfrm>
              <a:off x="0" y="0"/>
              <a:ext cx="4816592" cy="2183737"/>
            </a:xfrm>
            <a:custGeom>
              <a:rect b="b" l="l" r="r" t="t"/>
              <a:pathLst>
                <a:path extrusionOk="0" h="2183737" w="4816592">
                  <a:moveTo>
                    <a:pt x="0" y="0"/>
                  </a:moveTo>
                  <a:lnTo>
                    <a:pt x="4816592" y="0"/>
                  </a:lnTo>
                  <a:lnTo>
                    <a:pt x="4816592" y="2183737"/>
                  </a:lnTo>
                  <a:lnTo>
                    <a:pt x="0" y="2183737"/>
                  </a:lnTo>
                  <a:close/>
                </a:path>
              </a:pathLst>
            </a:custGeom>
            <a:solidFill>
              <a:srgbClr val="26282C"/>
            </a:solidFill>
            <a:ln>
              <a:noFill/>
            </a:ln>
          </p:spPr>
        </p:sp>
        <p:sp>
          <p:nvSpPr>
            <p:cNvPr id="324" name="Google Shape;324;p1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5" name="Google Shape;325;p14"/>
          <p:cNvGrpSpPr/>
          <p:nvPr/>
        </p:nvGrpSpPr>
        <p:grpSpPr>
          <a:xfrm rot="5400000">
            <a:off x="7673282" y="-7673279"/>
            <a:ext cx="3086101" cy="18432657"/>
            <a:chOff x="0" y="-38100"/>
            <a:chExt cx="812800" cy="4854692"/>
          </a:xfrm>
        </p:grpSpPr>
        <p:sp>
          <p:nvSpPr>
            <p:cNvPr id="326" name="Google Shape;326;p14"/>
            <p:cNvSpPr/>
            <p:nvPr/>
          </p:nvSpPr>
          <p:spPr>
            <a:xfrm>
              <a:off x="0" y="0"/>
              <a:ext cx="525596" cy="4816592"/>
            </a:xfrm>
            <a:custGeom>
              <a:rect b="b" l="l" r="r" t="t"/>
              <a:pathLst>
                <a:path extrusionOk="0" h="4816592" w="525596">
                  <a:moveTo>
                    <a:pt x="0" y="0"/>
                  </a:moveTo>
                  <a:lnTo>
                    <a:pt x="525596" y="0"/>
                  </a:lnTo>
                  <a:lnTo>
                    <a:pt x="525596" y="4816592"/>
                  </a:lnTo>
                  <a:lnTo>
                    <a:pt x="0" y="4816592"/>
                  </a:lnTo>
                  <a:close/>
                </a:path>
              </a:pathLst>
            </a:custGeom>
            <a:solidFill>
              <a:srgbClr val="CBDB2A"/>
            </a:solidFill>
            <a:ln>
              <a:noFill/>
            </a:ln>
          </p:spPr>
        </p:sp>
        <p:sp>
          <p:nvSpPr>
            <p:cNvPr id="327" name="Google Shape;327;p1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8" name="Google Shape;328;p14"/>
          <p:cNvGrpSpPr/>
          <p:nvPr/>
        </p:nvGrpSpPr>
        <p:grpSpPr>
          <a:xfrm>
            <a:off x="9347034" y="1850962"/>
            <a:ext cx="8940966" cy="8436038"/>
            <a:chOff x="0" y="-38100"/>
            <a:chExt cx="2354822" cy="2221837"/>
          </a:xfrm>
        </p:grpSpPr>
        <p:sp>
          <p:nvSpPr>
            <p:cNvPr id="329" name="Google Shape;329;p14"/>
            <p:cNvSpPr/>
            <p:nvPr/>
          </p:nvSpPr>
          <p:spPr>
            <a:xfrm>
              <a:off x="0" y="0"/>
              <a:ext cx="2354822" cy="2183737"/>
            </a:xfrm>
            <a:custGeom>
              <a:rect b="b" l="l" r="r" t="t"/>
              <a:pathLst>
                <a:path extrusionOk="0" h="2183737" w="2354822">
                  <a:moveTo>
                    <a:pt x="0" y="0"/>
                  </a:moveTo>
                  <a:lnTo>
                    <a:pt x="2354822" y="0"/>
                  </a:lnTo>
                  <a:lnTo>
                    <a:pt x="2354822" y="2183737"/>
                  </a:lnTo>
                  <a:lnTo>
                    <a:pt x="0" y="2183737"/>
                  </a:lnTo>
                  <a:close/>
                </a:path>
              </a:pathLst>
            </a:custGeom>
            <a:solidFill>
              <a:srgbClr val="26282C"/>
            </a:solidFill>
            <a:ln>
              <a:noFill/>
            </a:ln>
          </p:spPr>
        </p:sp>
        <p:sp>
          <p:nvSpPr>
            <p:cNvPr id="330" name="Google Shape;330;p1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31" name="Google Shape;331;p14"/>
          <p:cNvPicPr preferRelativeResize="0"/>
          <p:nvPr/>
        </p:nvPicPr>
        <p:blipFill rotWithShape="1">
          <a:blip r:embed="rId3">
            <a:alphaModFix/>
          </a:blip>
          <a:srcRect b="0" l="0" r="0" t="0"/>
          <a:stretch/>
        </p:blipFill>
        <p:spPr>
          <a:xfrm>
            <a:off x="15008202" y="160189"/>
            <a:ext cx="1578985" cy="1578985"/>
          </a:xfrm>
          <a:prstGeom prst="rect">
            <a:avLst/>
          </a:prstGeom>
          <a:noFill/>
          <a:ln>
            <a:noFill/>
          </a:ln>
        </p:spPr>
      </p:pic>
      <p:sp>
        <p:nvSpPr>
          <p:cNvPr id="332" name="Google Shape;332;p14"/>
          <p:cNvSpPr txBox="1"/>
          <p:nvPr/>
        </p:nvSpPr>
        <p:spPr>
          <a:xfrm>
            <a:off x="2075347" y="532000"/>
            <a:ext cx="13882500" cy="1416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9200" u="none" cap="none" strike="noStrike">
                <a:solidFill>
                  <a:srgbClr val="000000"/>
                </a:solidFill>
                <a:latin typeface="Arial"/>
                <a:ea typeface="Arial"/>
                <a:cs typeface="Arial"/>
                <a:sym typeface="Arial"/>
              </a:rPr>
              <a:t>SERVER FUNCTION </a:t>
            </a:r>
            <a:endParaRPr/>
          </a:p>
        </p:txBody>
      </p:sp>
      <p:sp>
        <p:nvSpPr>
          <p:cNvPr id="333" name="Google Shape;333;p14"/>
          <p:cNvSpPr txBox="1"/>
          <p:nvPr/>
        </p:nvSpPr>
        <p:spPr>
          <a:xfrm>
            <a:off x="215655" y="2370469"/>
            <a:ext cx="8928345" cy="7916531"/>
          </a:xfrm>
          <a:prstGeom prst="rect">
            <a:avLst/>
          </a:prstGeom>
          <a:noFill/>
          <a:ln>
            <a:noFill/>
          </a:ln>
        </p:spPr>
        <p:txBody>
          <a:bodyPr anchorCtr="0" anchor="t" bIns="0" lIns="0" spcFirstLastPara="1" rIns="0" wrap="square" tIns="0">
            <a:spAutoFit/>
          </a:bodyPr>
          <a:lstStyle/>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server &lt;- function(input, output) {</a:t>
            </a:r>
            <a:endParaRPr/>
          </a:p>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  </a:t>
            </a:r>
            <a:endParaRPr/>
          </a:p>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  # server logic based on user input</a:t>
            </a:r>
            <a:endParaRPr/>
          </a:p>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  observeEvent(c(input$period,input$stocks,input$benchmark),</a:t>
            </a:r>
            <a:endParaRPr/>
          </a:p>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 {</a:t>
            </a:r>
            <a:endParaRPr/>
          </a:p>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    </a:t>
            </a:r>
            <a:endParaRPr/>
          </a:p>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    prices &lt;- prices %&gt;%</a:t>
            </a:r>
            <a:endParaRPr/>
          </a:p>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      filter(symbol %in% input$stocks)</a:t>
            </a:r>
            <a:endParaRPr/>
          </a:p>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    </a:t>
            </a:r>
            <a:endParaRPr/>
          </a:p>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    if (input$period == 1) {</a:t>
            </a:r>
            <a:endParaRPr/>
          </a:p>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      prices &lt;- prices %&gt;%</a:t>
            </a:r>
            <a:endParaRPr/>
          </a:p>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        filter(</a:t>
            </a:r>
            <a:endParaRPr/>
          </a:p>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          date &gt;= today()-months(1)) }</a:t>
            </a:r>
            <a:endParaRPr/>
          </a:p>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    </a:t>
            </a:r>
            <a:endParaRPr/>
          </a:p>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    if (input$period == 2) {</a:t>
            </a:r>
            <a:endParaRPr/>
          </a:p>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      prices &lt;- prices %&gt;%</a:t>
            </a:r>
            <a:endParaRPr/>
          </a:p>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        filter(date &gt;= today()-months(3)) }</a:t>
            </a:r>
            <a:endParaRPr/>
          </a:p>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    </a:t>
            </a:r>
            <a:endParaRPr/>
          </a:p>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    if (input$period == 3) {</a:t>
            </a:r>
            <a:endParaRPr/>
          </a:p>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      prices &lt;- prices %&gt;%</a:t>
            </a:r>
            <a:endParaRPr/>
          </a:p>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        filter(date &gt;= today()-months(6)) }</a:t>
            </a:r>
            <a:endParaRPr/>
          </a:p>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    </a:t>
            </a:r>
            <a:endParaRPr/>
          </a:p>
          <a:p>
            <a:pPr indent="0" lvl="0" marL="0" marR="0" rtl="0" algn="just">
              <a:lnSpc>
                <a:spcPct val="139989"/>
              </a:lnSpc>
              <a:spcBef>
                <a:spcPts val="0"/>
              </a:spcBef>
              <a:spcAft>
                <a:spcPts val="0"/>
              </a:spcAft>
              <a:buNone/>
            </a:pPr>
            <a:r>
              <a:rPr b="0" i="0" lang="en-US" sz="1953" u="none" cap="none" strike="noStrike">
                <a:solidFill>
                  <a:srgbClr val="FFFFFF"/>
                </a:solidFill>
                <a:latin typeface="Fira Code"/>
                <a:ea typeface="Fira Code"/>
                <a:cs typeface="Fira Code"/>
                <a:sym typeface="Fira Code"/>
              </a:rPr>
              <a:t>   </a:t>
            </a:r>
            <a:endParaRPr/>
          </a:p>
        </p:txBody>
      </p:sp>
      <p:sp>
        <p:nvSpPr>
          <p:cNvPr id="334" name="Google Shape;334;p14"/>
          <p:cNvSpPr txBox="1"/>
          <p:nvPr/>
        </p:nvSpPr>
        <p:spPr>
          <a:xfrm>
            <a:off x="9347025" y="1028700"/>
            <a:ext cx="8466300" cy="8891400"/>
          </a:xfrm>
          <a:prstGeom prst="rect">
            <a:avLst/>
          </a:prstGeom>
          <a:noFill/>
          <a:ln>
            <a:noFill/>
          </a:ln>
        </p:spPr>
        <p:txBody>
          <a:bodyPr anchorCtr="0" anchor="t" bIns="0" lIns="0" spcFirstLastPara="1" rIns="0" wrap="square" tIns="0">
            <a:spAutoFit/>
          </a:bodyPr>
          <a:lstStyle/>
          <a:p>
            <a:pPr indent="0" lvl="0" marL="0" marR="0" rtl="0" algn="just">
              <a:lnSpc>
                <a:spcPct val="192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92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39975"/>
              </a:lnSpc>
              <a:spcBef>
                <a:spcPts val="0"/>
              </a:spcBef>
              <a:spcAft>
                <a:spcPts val="0"/>
              </a:spcAft>
              <a:buNone/>
            </a:pPr>
            <a:r>
              <a:rPr b="0" i="0" lang="en-US" sz="2469" u="none" cap="none" strike="noStrike">
                <a:solidFill>
                  <a:srgbClr val="FFFFFF"/>
                </a:solidFill>
                <a:latin typeface="Fira Code"/>
                <a:ea typeface="Fira Code"/>
                <a:cs typeface="Fira Code"/>
                <a:sym typeface="Fira Code"/>
              </a:rPr>
              <a:t>    if (input$period == 5) {</a:t>
            </a:r>
            <a:endParaRPr/>
          </a:p>
          <a:p>
            <a:pPr indent="0" lvl="0" marL="0" marR="0" rtl="0" algn="just">
              <a:lnSpc>
                <a:spcPct val="139975"/>
              </a:lnSpc>
              <a:spcBef>
                <a:spcPts val="0"/>
              </a:spcBef>
              <a:spcAft>
                <a:spcPts val="0"/>
              </a:spcAft>
              <a:buNone/>
            </a:pPr>
            <a:r>
              <a:rPr b="0" i="0" lang="en-US" sz="2469" u="none" cap="none" strike="noStrike">
                <a:solidFill>
                  <a:srgbClr val="FFFFFF"/>
                </a:solidFill>
                <a:latin typeface="Fira Code"/>
                <a:ea typeface="Fira Code"/>
                <a:cs typeface="Fira Code"/>
                <a:sym typeface="Fira Code"/>
              </a:rPr>
              <a:t>      prices &lt;- prices %&gt;%</a:t>
            </a:r>
            <a:endParaRPr/>
          </a:p>
          <a:p>
            <a:pPr indent="0" lvl="0" marL="0" marR="0" rtl="0" algn="just">
              <a:lnSpc>
                <a:spcPct val="139975"/>
              </a:lnSpc>
              <a:spcBef>
                <a:spcPts val="0"/>
              </a:spcBef>
              <a:spcAft>
                <a:spcPts val="0"/>
              </a:spcAft>
              <a:buNone/>
            </a:pPr>
            <a:r>
              <a:rPr b="0" i="0" lang="en-US" sz="2469" u="none" cap="none" strike="noStrike">
                <a:solidFill>
                  <a:srgbClr val="FFFFFF"/>
                </a:solidFill>
                <a:latin typeface="Fira Code"/>
                <a:ea typeface="Fira Code"/>
                <a:cs typeface="Fira Code"/>
                <a:sym typeface="Fira Code"/>
              </a:rPr>
              <a:t>        filter(year(date) == year(today())) }</a:t>
            </a:r>
            <a:endParaRPr/>
          </a:p>
          <a:p>
            <a:pPr indent="0" lvl="0" marL="0" marR="0" rtl="0" algn="just">
              <a:lnSpc>
                <a:spcPct val="139975"/>
              </a:lnSpc>
              <a:spcBef>
                <a:spcPts val="0"/>
              </a:spcBef>
              <a:spcAft>
                <a:spcPts val="0"/>
              </a:spcAft>
              <a:buNone/>
            </a:pPr>
            <a:r>
              <a:rPr b="0" i="0" lang="en-US" sz="2469" u="none" cap="none" strike="noStrike">
                <a:solidFill>
                  <a:srgbClr val="FFFFFF"/>
                </a:solidFill>
                <a:latin typeface="Fira Code"/>
                <a:ea typeface="Fira Code"/>
                <a:cs typeface="Fira Code"/>
                <a:sym typeface="Fira Code"/>
              </a:rPr>
              <a:t>    </a:t>
            </a:r>
            <a:endParaRPr/>
          </a:p>
          <a:p>
            <a:pPr indent="0" lvl="0" marL="0" marR="0" rtl="0" algn="just">
              <a:lnSpc>
                <a:spcPct val="139975"/>
              </a:lnSpc>
              <a:spcBef>
                <a:spcPts val="0"/>
              </a:spcBef>
              <a:spcAft>
                <a:spcPts val="0"/>
              </a:spcAft>
              <a:buNone/>
            </a:pPr>
            <a:r>
              <a:rPr b="0" i="0" lang="en-US" sz="2469" u="none" cap="none" strike="noStrike">
                <a:solidFill>
                  <a:srgbClr val="FFFFFF"/>
                </a:solidFill>
                <a:latin typeface="Fira Code"/>
                <a:ea typeface="Fira Code"/>
                <a:cs typeface="Fira Code"/>
                <a:sym typeface="Fira Code"/>
              </a:rPr>
              <a:t>    if (input$benchmark == 1) {</a:t>
            </a:r>
            <a:endParaRPr/>
          </a:p>
          <a:p>
            <a:pPr indent="0" lvl="0" marL="0" marR="0" rtl="0" algn="just">
              <a:lnSpc>
                <a:spcPct val="139975"/>
              </a:lnSpc>
              <a:spcBef>
                <a:spcPts val="0"/>
              </a:spcBef>
              <a:spcAft>
                <a:spcPts val="0"/>
              </a:spcAft>
              <a:buNone/>
            </a:pPr>
            <a:r>
              <a:rPr b="0" i="0" lang="en-US" sz="2469" u="none" cap="none" strike="noStrike">
                <a:solidFill>
                  <a:srgbClr val="FFFFFF"/>
                </a:solidFill>
                <a:latin typeface="Fira Code"/>
                <a:ea typeface="Fira Code"/>
                <a:cs typeface="Fira Code"/>
                <a:sym typeface="Fira Code"/>
              </a:rPr>
              <a:t>      bench &lt;- bench %&gt;%</a:t>
            </a:r>
            <a:endParaRPr/>
          </a:p>
          <a:p>
            <a:pPr indent="0" lvl="0" marL="0" marR="0" rtl="0" algn="just">
              <a:lnSpc>
                <a:spcPct val="139975"/>
              </a:lnSpc>
              <a:spcBef>
                <a:spcPts val="0"/>
              </a:spcBef>
              <a:spcAft>
                <a:spcPts val="0"/>
              </a:spcAft>
              <a:buNone/>
            </a:pPr>
            <a:r>
              <a:rPr b="0" i="0" lang="en-US" sz="2469" u="none" cap="none" strike="noStrike">
                <a:solidFill>
                  <a:srgbClr val="FFFFFF"/>
                </a:solidFill>
                <a:latin typeface="Fira Code"/>
                <a:ea typeface="Fira Code"/>
                <a:cs typeface="Fira Code"/>
                <a:sym typeface="Fira Code"/>
              </a:rPr>
              <a:t>        filter(symbol=="^GSPC",</a:t>
            </a:r>
            <a:endParaRPr/>
          </a:p>
          <a:p>
            <a:pPr indent="0" lvl="0" marL="0" marR="0" rtl="0" algn="just">
              <a:lnSpc>
                <a:spcPct val="139975"/>
              </a:lnSpc>
              <a:spcBef>
                <a:spcPts val="0"/>
              </a:spcBef>
              <a:spcAft>
                <a:spcPts val="0"/>
              </a:spcAft>
              <a:buNone/>
            </a:pPr>
            <a:r>
              <a:rPr b="0" i="0" lang="en-US" sz="2469" u="none" cap="none" strike="noStrike">
                <a:solidFill>
                  <a:srgbClr val="FFFFFF"/>
                </a:solidFill>
                <a:latin typeface="Fira Code"/>
                <a:ea typeface="Fira Code"/>
                <a:cs typeface="Fira Code"/>
                <a:sym typeface="Fira Code"/>
              </a:rPr>
              <a:t>               date &gt;= min(prices$date))</a:t>
            </a:r>
            <a:endParaRPr/>
          </a:p>
          <a:p>
            <a:pPr indent="0" lvl="0" marL="0" marR="0" rtl="0" algn="just">
              <a:lnSpc>
                <a:spcPct val="139975"/>
              </a:lnSpc>
              <a:spcBef>
                <a:spcPts val="0"/>
              </a:spcBef>
              <a:spcAft>
                <a:spcPts val="0"/>
              </a:spcAft>
              <a:buNone/>
            </a:pPr>
            <a:r>
              <a:rPr b="0" i="0" lang="en-US" sz="2469" u="none" cap="none" strike="noStrike">
                <a:solidFill>
                  <a:srgbClr val="FFFFFF"/>
                </a:solidFill>
                <a:latin typeface="Fira Code"/>
                <a:ea typeface="Fira Code"/>
                <a:cs typeface="Fira Code"/>
                <a:sym typeface="Fira Code"/>
              </a:rPr>
              <a:t>      prices &lt;- rbind(prices,bench) }</a:t>
            </a:r>
            <a:endParaRPr/>
          </a:p>
          <a:p>
            <a:pPr indent="0" lvl="0" marL="0" marR="0" rtl="0" algn="just">
              <a:lnSpc>
                <a:spcPct val="139975"/>
              </a:lnSpc>
              <a:spcBef>
                <a:spcPts val="0"/>
              </a:spcBef>
              <a:spcAft>
                <a:spcPts val="0"/>
              </a:spcAft>
              <a:buNone/>
            </a:pPr>
            <a:r>
              <a:rPr b="0" i="0" lang="en-US" sz="2469" u="none" cap="none" strike="noStrike">
                <a:solidFill>
                  <a:srgbClr val="FFFFFF"/>
                </a:solidFill>
                <a:latin typeface="Fira Code"/>
                <a:ea typeface="Fira Code"/>
                <a:cs typeface="Fira Code"/>
                <a:sym typeface="Fira Code"/>
              </a:rPr>
              <a:t>    </a:t>
            </a:r>
            <a:endParaRPr/>
          </a:p>
          <a:p>
            <a:pPr indent="0" lvl="0" marL="0" marR="0" rtl="0" algn="just">
              <a:lnSpc>
                <a:spcPct val="139975"/>
              </a:lnSpc>
              <a:spcBef>
                <a:spcPts val="0"/>
              </a:spcBef>
              <a:spcAft>
                <a:spcPts val="0"/>
              </a:spcAft>
              <a:buNone/>
            </a:pPr>
            <a:r>
              <a:rPr b="0" i="0" lang="en-US" sz="2469" u="none" cap="none" strike="noStrike">
                <a:solidFill>
                  <a:srgbClr val="FFFFFF"/>
                </a:solidFill>
                <a:latin typeface="Fira Code"/>
                <a:ea typeface="Fira Code"/>
                <a:cs typeface="Fira Code"/>
                <a:sym typeface="Fira Code"/>
              </a:rPr>
              <a:t>    if (input$benchmark == 2) {</a:t>
            </a:r>
            <a:endParaRPr/>
          </a:p>
          <a:p>
            <a:pPr indent="0" lvl="0" marL="0" marR="0" rtl="0" algn="just">
              <a:lnSpc>
                <a:spcPct val="139975"/>
              </a:lnSpc>
              <a:spcBef>
                <a:spcPts val="0"/>
              </a:spcBef>
              <a:spcAft>
                <a:spcPts val="0"/>
              </a:spcAft>
              <a:buNone/>
            </a:pPr>
            <a:r>
              <a:rPr b="0" i="0" lang="en-US" sz="2469" u="none" cap="none" strike="noStrike">
                <a:solidFill>
                  <a:srgbClr val="FFFFFF"/>
                </a:solidFill>
                <a:latin typeface="Fira Code"/>
                <a:ea typeface="Fira Code"/>
                <a:cs typeface="Fira Code"/>
                <a:sym typeface="Fira Code"/>
              </a:rPr>
              <a:t>      bench &lt;- bench %&gt;%</a:t>
            </a:r>
            <a:endParaRPr/>
          </a:p>
          <a:p>
            <a:pPr indent="0" lvl="0" marL="0" marR="0" rtl="0" algn="just">
              <a:lnSpc>
                <a:spcPct val="139975"/>
              </a:lnSpc>
              <a:spcBef>
                <a:spcPts val="0"/>
              </a:spcBef>
              <a:spcAft>
                <a:spcPts val="0"/>
              </a:spcAft>
              <a:buNone/>
            </a:pPr>
            <a:r>
              <a:rPr b="0" i="0" lang="en-US" sz="2469" u="none" cap="none" strike="noStrike">
                <a:solidFill>
                  <a:srgbClr val="FFFFFF"/>
                </a:solidFill>
                <a:latin typeface="Fira Code"/>
                <a:ea typeface="Fira Code"/>
                <a:cs typeface="Fira Code"/>
                <a:sym typeface="Fira Code"/>
              </a:rPr>
              <a:t>        filter(symbol=="^NDX",</a:t>
            </a:r>
            <a:endParaRPr/>
          </a:p>
          <a:p>
            <a:pPr indent="0" lvl="0" marL="0" marR="0" rtl="0" algn="just">
              <a:lnSpc>
                <a:spcPct val="139975"/>
              </a:lnSpc>
              <a:spcBef>
                <a:spcPts val="0"/>
              </a:spcBef>
              <a:spcAft>
                <a:spcPts val="0"/>
              </a:spcAft>
              <a:buNone/>
            </a:pPr>
            <a:r>
              <a:rPr b="0" i="0" lang="en-US" sz="2469" u="none" cap="none" strike="noStrike">
                <a:solidFill>
                  <a:srgbClr val="FFFFFF"/>
                </a:solidFill>
                <a:latin typeface="Fira Code"/>
                <a:ea typeface="Fira Code"/>
                <a:cs typeface="Fira Code"/>
                <a:sym typeface="Fira Code"/>
              </a:rPr>
              <a:t>               date &gt;= min(prices$date))</a:t>
            </a:r>
            <a:endParaRPr/>
          </a:p>
          <a:p>
            <a:pPr indent="0" lvl="0" marL="0" marR="0" rtl="0" algn="just">
              <a:lnSpc>
                <a:spcPct val="139975"/>
              </a:lnSpc>
              <a:spcBef>
                <a:spcPts val="0"/>
              </a:spcBef>
              <a:spcAft>
                <a:spcPts val="0"/>
              </a:spcAft>
              <a:buNone/>
            </a:pPr>
            <a:r>
              <a:rPr b="0" i="0" lang="en-US" sz="2469" u="none" cap="none" strike="noStrike">
                <a:solidFill>
                  <a:srgbClr val="FFFFFF"/>
                </a:solidFill>
                <a:latin typeface="Fira Code"/>
                <a:ea typeface="Fira Code"/>
                <a:cs typeface="Fira Code"/>
                <a:sym typeface="Fira Code"/>
              </a:rPr>
              <a:t>      prices &lt;- rbind(prices,bench)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cxnSp>
        <p:nvCxnSpPr>
          <p:cNvPr id="339" name="Google Shape;339;p15"/>
          <p:cNvCxnSpPr/>
          <p:nvPr/>
        </p:nvCxnSpPr>
        <p:spPr>
          <a:xfrm>
            <a:off x="16908374" y="1028700"/>
            <a:ext cx="701851" cy="0"/>
          </a:xfrm>
          <a:prstGeom prst="straightConnector1">
            <a:avLst/>
          </a:prstGeom>
          <a:noFill/>
          <a:ln cap="flat" cmpd="sng" w="47625">
            <a:solidFill>
              <a:srgbClr val="26282C"/>
            </a:solidFill>
            <a:prstDash val="solid"/>
            <a:round/>
            <a:headEnd len="sm" w="sm" type="none"/>
            <a:tailEnd len="med" w="med" type="stealth"/>
          </a:ln>
        </p:spPr>
      </p:cxnSp>
      <p:grpSp>
        <p:nvGrpSpPr>
          <p:cNvPr id="340" name="Google Shape;340;p15"/>
          <p:cNvGrpSpPr/>
          <p:nvPr/>
        </p:nvGrpSpPr>
        <p:grpSpPr>
          <a:xfrm>
            <a:off x="0" y="1850961"/>
            <a:ext cx="18288118" cy="8436093"/>
            <a:chOff x="0" y="-38100"/>
            <a:chExt cx="4816592" cy="2221837"/>
          </a:xfrm>
        </p:grpSpPr>
        <p:sp>
          <p:nvSpPr>
            <p:cNvPr id="341" name="Google Shape;341;p15"/>
            <p:cNvSpPr/>
            <p:nvPr/>
          </p:nvSpPr>
          <p:spPr>
            <a:xfrm>
              <a:off x="0" y="0"/>
              <a:ext cx="4816592" cy="2183737"/>
            </a:xfrm>
            <a:custGeom>
              <a:rect b="b" l="l" r="r" t="t"/>
              <a:pathLst>
                <a:path extrusionOk="0" h="2183737" w="4816592">
                  <a:moveTo>
                    <a:pt x="0" y="0"/>
                  </a:moveTo>
                  <a:lnTo>
                    <a:pt x="4816592" y="0"/>
                  </a:lnTo>
                  <a:lnTo>
                    <a:pt x="4816592" y="2183737"/>
                  </a:lnTo>
                  <a:lnTo>
                    <a:pt x="0" y="2183737"/>
                  </a:lnTo>
                  <a:close/>
                </a:path>
              </a:pathLst>
            </a:custGeom>
            <a:solidFill>
              <a:srgbClr val="26282C"/>
            </a:solidFill>
            <a:ln>
              <a:noFill/>
            </a:ln>
          </p:spPr>
        </p:sp>
        <p:sp>
          <p:nvSpPr>
            <p:cNvPr id="342" name="Google Shape;342;p1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3" name="Google Shape;343;p15"/>
          <p:cNvGrpSpPr/>
          <p:nvPr/>
        </p:nvGrpSpPr>
        <p:grpSpPr>
          <a:xfrm rot="5400000">
            <a:off x="7673282" y="-7673279"/>
            <a:ext cx="3086101" cy="18432657"/>
            <a:chOff x="0" y="-38100"/>
            <a:chExt cx="812800" cy="4854692"/>
          </a:xfrm>
        </p:grpSpPr>
        <p:sp>
          <p:nvSpPr>
            <p:cNvPr id="344" name="Google Shape;344;p15"/>
            <p:cNvSpPr/>
            <p:nvPr/>
          </p:nvSpPr>
          <p:spPr>
            <a:xfrm>
              <a:off x="0" y="0"/>
              <a:ext cx="525596" cy="4816592"/>
            </a:xfrm>
            <a:custGeom>
              <a:rect b="b" l="l" r="r" t="t"/>
              <a:pathLst>
                <a:path extrusionOk="0" h="4816592" w="525596">
                  <a:moveTo>
                    <a:pt x="0" y="0"/>
                  </a:moveTo>
                  <a:lnTo>
                    <a:pt x="525596" y="0"/>
                  </a:lnTo>
                  <a:lnTo>
                    <a:pt x="525596" y="4816592"/>
                  </a:lnTo>
                  <a:lnTo>
                    <a:pt x="0" y="4816592"/>
                  </a:lnTo>
                  <a:close/>
                </a:path>
              </a:pathLst>
            </a:custGeom>
            <a:solidFill>
              <a:srgbClr val="CBDB2A"/>
            </a:solidFill>
            <a:ln>
              <a:noFill/>
            </a:ln>
          </p:spPr>
        </p:sp>
        <p:sp>
          <p:nvSpPr>
            <p:cNvPr id="345" name="Google Shape;345;p1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6" name="Google Shape;346;p15"/>
          <p:cNvGrpSpPr/>
          <p:nvPr/>
        </p:nvGrpSpPr>
        <p:grpSpPr>
          <a:xfrm>
            <a:off x="9144000" y="1850962"/>
            <a:ext cx="9144000" cy="8436038"/>
            <a:chOff x="0" y="-38100"/>
            <a:chExt cx="2408296" cy="2221837"/>
          </a:xfrm>
        </p:grpSpPr>
        <p:sp>
          <p:nvSpPr>
            <p:cNvPr id="347" name="Google Shape;347;p15"/>
            <p:cNvSpPr/>
            <p:nvPr/>
          </p:nvSpPr>
          <p:spPr>
            <a:xfrm>
              <a:off x="0" y="0"/>
              <a:ext cx="2408296" cy="2183737"/>
            </a:xfrm>
            <a:custGeom>
              <a:rect b="b" l="l" r="r" t="t"/>
              <a:pathLst>
                <a:path extrusionOk="0" h="2183737" w="2408296">
                  <a:moveTo>
                    <a:pt x="0" y="0"/>
                  </a:moveTo>
                  <a:lnTo>
                    <a:pt x="2408296" y="0"/>
                  </a:lnTo>
                  <a:lnTo>
                    <a:pt x="2408296" y="2183737"/>
                  </a:lnTo>
                  <a:lnTo>
                    <a:pt x="0" y="2183737"/>
                  </a:lnTo>
                  <a:close/>
                </a:path>
              </a:pathLst>
            </a:custGeom>
            <a:solidFill>
              <a:srgbClr val="26282C"/>
            </a:solidFill>
            <a:ln>
              <a:noFill/>
            </a:ln>
          </p:spPr>
        </p:sp>
        <p:sp>
          <p:nvSpPr>
            <p:cNvPr id="348" name="Google Shape;348;p1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49" name="Google Shape;349;p15"/>
          <p:cNvPicPr preferRelativeResize="0"/>
          <p:nvPr/>
        </p:nvPicPr>
        <p:blipFill rotWithShape="1">
          <a:blip r:embed="rId3">
            <a:alphaModFix/>
          </a:blip>
          <a:srcRect b="0" l="0" r="0" t="0"/>
          <a:stretch/>
        </p:blipFill>
        <p:spPr>
          <a:xfrm>
            <a:off x="12540220" y="300788"/>
            <a:ext cx="1710451" cy="1481679"/>
          </a:xfrm>
          <a:prstGeom prst="rect">
            <a:avLst/>
          </a:prstGeom>
          <a:noFill/>
          <a:ln>
            <a:noFill/>
          </a:ln>
        </p:spPr>
      </p:pic>
      <p:sp>
        <p:nvSpPr>
          <p:cNvPr id="350" name="Google Shape;350;p15"/>
          <p:cNvSpPr txBox="1"/>
          <p:nvPr/>
        </p:nvSpPr>
        <p:spPr>
          <a:xfrm>
            <a:off x="5084280" y="172630"/>
            <a:ext cx="6991350" cy="1566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9200" u="none" cap="none" strike="noStrike">
                <a:solidFill>
                  <a:srgbClr val="000000"/>
                </a:solidFill>
                <a:latin typeface="Arial"/>
                <a:ea typeface="Arial"/>
                <a:cs typeface="Arial"/>
                <a:sym typeface="Arial"/>
              </a:rPr>
              <a:t>Output Plot </a:t>
            </a:r>
            <a:endParaRPr/>
          </a:p>
        </p:txBody>
      </p:sp>
      <p:sp>
        <p:nvSpPr>
          <p:cNvPr id="351" name="Google Shape;351;p15"/>
          <p:cNvSpPr txBox="1"/>
          <p:nvPr/>
        </p:nvSpPr>
        <p:spPr>
          <a:xfrm>
            <a:off x="352050" y="2927163"/>
            <a:ext cx="8439900" cy="6126900"/>
          </a:xfrm>
          <a:prstGeom prst="rect">
            <a:avLst/>
          </a:prstGeom>
          <a:noFill/>
          <a:ln>
            <a:noFill/>
          </a:ln>
        </p:spPr>
        <p:txBody>
          <a:bodyPr anchorCtr="0" anchor="t" bIns="0" lIns="0" spcFirstLastPara="1" rIns="0" wrap="square" tIns="0">
            <a:spAutoFit/>
          </a:bodyPr>
          <a:lstStyle/>
          <a:p>
            <a:pPr indent="0" lvl="0" marL="0" marR="0" rtl="0" algn="just">
              <a:lnSpc>
                <a:spcPct val="140008"/>
              </a:lnSpc>
              <a:spcBef>
                <a:spcPts val="0"/>
              </a:spcBef>
              <a:spcAft>
                <a:spcPts val="0"/>
              </a:spcAft>
              <a:buNone/>
            </a:pPr>
            <a:r>
              <a:rPr b="0" i="0" lang="en-US" sz="2427" u="none" cap="none" strike="noStrike">
                <a:solidFill>
                  <a:srgbClr val="FFFFFF"/>
                </a:solidFill>
                <a:latin typeface="Fira Code"/>
                <a:ea typeface="Fira Code"/>
                <a:cs typeface="Fira Code"/>
                <a:sym typeface="Fira Code"/>
              </a:rPr>
              <a:t>  # Create plot</a:t>
            </a:r>
            <a:endParaRPr/>
          </a:p>
          <a:p>
            <a:pPr indent="0" lvl="0" marL="0" marR="0" rtl="0" algn="just">
              <a:lnSpc>
                <a:spcPct val="140008"/>
              </a:lnSpc>
              <a:spcBef>
                <a:spcPts val="0"/>
              </a:spcBef>
              <a:spcAft>
                <a:spcPts val="0"/>
              </a:spcAft>
              <a:buNone/>
            </a:pPr>
            <a:r>
              <a:rPr b="0" i="0" lang="en-US" sz="2427" u="none" cap="none" strike="noStrike">
                <a:solidFill>
                  <a:srgbClr val="FFFFFF"/>
                </a:solidFill>
                <a:latin typeface="Fira Code"/>
                <a:ea typeface="Fira Code"/>
                <a:cs typeface="Fira Code"/>
                <a:sym typeface="Fira Code"/>
              </a:rPr>
              <a:t>  output$plot &lt;- renderPlotly({</a:t>
            </a:r>
            <a:endParaRPr/>
          </a:p>
          <a:p>
            <a:pPr indent="0" lvl="0" marL="0" marR="0" rtl="0" algn="just">
              <a:lnSpc>
                <a:spcPct val="140008"/>
              </a:lnSpc>
              <a:spcBef>
                <a:spcPts val="0"/>
              </a:spcBef>
              <a:spcAft>
                <a:spcPts val="0"/>
              </a:spcAft>
              <a:buNone/>
            </a:pPr>
            <a:r>
              <a:rPr b="0" i="0" lang="en-US" sz="2427" u="none" cap="none" strike="noStrike">
                <a:solidFill>
                  <a:srgbClr val="FFFFFF"/>
                </a:solidFill>
                <a:latin typeface="Fira Code"/>
                <a:ea typeface="Fira Code"/>
                <a:cs typeface="Fira Code"/>
                <a:sym typeface="Fira Code"/>
              </a:rPr>
              <a:t>print(ggplotly(prices %&gt;%group_by(symbol) %&gt;%</a:t>
            </a:r>
            <a:endParaRPr/>
          </a:p>
          <a:p>
            <a:pPr indent="0" lvl="0" marL="0" marR="0" rtl="0" algn="just">
              <a:lnSpc>
                <a:spcPct val="140008"/>
              </a:lnSpc>
              <a:spcBef>
                <a:spcPts val="0"/>
              </a:spcBef>
              <a:spcAft>
                <a:spcPts val="0"/>
              </a:spcAft>
              <a:buNone/>
            </a:pPr>
            <a:r>
              <a:rPr b="0" i="0" lang="en-US" sz="2427" u="none" cap="none" strike="noStrike">
                <a:solidFill>
                  <a:srgbClr val="FFFFFF"/>
                </a:solidFill>
                <a:latin typeface="Fira Code"/>
                <a:ea typeface="Fira Code"/>
                <a:cs typeface="Fira Code"/>
                <a:sym typeface="Fira Code"/>
              </a:rPr>
              <a:t>mutate(init_close=if_else(date== min(date),close,NA_real_)) %&gt;%</a:t>
            </a:r>
            <a:endParaRPr/>
          </a:p>
          <a:p>
            <a:pPr indent="0" lvl="0" marL="0" marR="0" rtl="0" algn="just">
              <a:lnSpc>
                <a:spcPct val="140008"/>
              </a:lnSpc>
              <a:spcBef>
                <a:spcPts val="0"/>
              </a:spcBef>
              <a:spcAft>
                <a:spcPts val="0"/>
              </a:spcAft>
              <a:buNone/>
            </a:pPr>
            <a:r>
              <a:rPr b="0" i="0" lang="en-US" sz="2427" u="none" cap="none" strike="noStrike">
                <a:solidFill>
                  <a:srgbClr val="FFFFFF"/>
                </a:solidFill>
                <a:latin typeface="Fira Code"/>
                <a:ea typeface="Fira Code"/>
                <a:cs typeface="Fira Code"/>
                <a:sym typeface="Fira Code"/>
              </a:rPr>
              <a:t>mutate(value=round(100*close/sum(init_close,</a:t>
            </a:r>
            <a:endParaRPr b="0" i="0" sz="2427" u="none" cap="none" strike="noStrike">
              <a:solidFill>
                <a:srgbClr val="FFFFFF"/>
              </a:solidFill>
              <a:latin typeface="Fira Code"/>
              <a:ea typeface="Fira Code"/>
              <a:cs typeface="Fira Code"/>
              <a:sym typeface="Fira Code"/>
            </a:endParaRPr>
          </a:p>
          <a:p>
            <a:pPr indent="0" lvl="0" marL="0" marR="0" rtl="0" algn="just">
              <a:lnSpc>
                <a:spcPct val="140008"/>
              </a:lnSpc>
              <a:spcBef>
                <a:spcPts val="0"/>
              </a:spcBef>
              <a:spcAft>
                <a:spcPts val="0"/>
              </a:spcAft>
              <a:buNone/>
            </a:pPr>
            <a:r>
              <a:rPr lang="en-US" sz="2427">
                <a:solidFill>
                  <a:srgbClr val="FFFFFF"/>
                </a:solidFill>
                <a:latin typeface="Fira Code"/>
                <a:ea typeface="Fira Code"/>
                <a:cs typeface="Fira Code"/>
                <a:sym typeface="Fira Code"/>
              </a:rPr>
              <a:t>       </a:t>
            </a:r>
            <a:r>
              <a:rPr b="0" i="0" lang="en-US" sz="2427" u="none" cap="none" strike="noStrike">
                <a:solidFill>
                  <a:srgbClr val="FFFFFF"/>
                </a:solidFill>
                <a:latin typeface="Fira Code"/>
                <a:ea typeface="Fira Code"/>
                <a:cs typeface="Fira Code"/>
                <a:sym typeface="Fira Code"/>
              </a:rPr>
              <a:t>na.rm=T),1)) %&gt;%</a:t>
            </a:r>
            <a:endParaRPr/>
          </a:p>
          <a:p>
            <a:pPr indent="0" lvl="0" marL="0" marR="0" rtl="0" algn="just">
              <a:lnSpc>
                <a:spcPct val="140008"/>
              </a:lnSpc>
              <a:spcBef>
                <a:spcPts val="0"/>
              </a:spcBef>
              <a:spcAft>
                <a:spcPts val="0"/>
              </a:spcAft>
              <a:buNone/>
            </a:pPr>
            <a:r>
              <a:rPr b="0" i="0" lang="en-US" sz="2427" u="none" cap="none" strike="noStrike">
                <a:solidFill>
                  <a:srgbClr val="FFFFFF"/>
                </a:solidFill>
                <a:latin typeface="Fira Code"/>
                <a:ea typeface="Fira Code"/>
                <a:cs typeface="Fira Code"/>
                <a:sym typeface="Fira Code"/>
              </a:rPr>
              <a:t> ungroup() %&gt;%</a:t>
            </a:r>
            <a:endParaRPr/>
          </a:p>
          <a:p>
            <a:pPr indent="0" lvl="0" marL="0" marR="0" rtl="0" algn="just">
              <a:lnSpc>
                <a:spcPct val="140008"/>
              </a:lnSpc>
              <a:spcBef>
                <a:spcPts val="0"/>
              </a:spcBef>
              <a:spcAft>
                <a:spcPts val="0"/>
              </a:spcAft>
              <a:buNone/>
            </a:pPr>
            <a:r>
              <a:rPr b="0" i="0" lang="en-US" sz="2427" u="none" cap="none" strike="noStrike">
                <a:solidFill>
                  <a:srgbClr val="FFFFFF"/>
                </a:solidFill>
                <a:latin typeface="Fira Code"/>
                <a:ea typeface="Fira Code"/>
                <a:cs typeface="Fira Code"/>
                <a:sym typeface="Fira Code"/>
              </a:rPr>
              <a:t>  ggplot(aes(date, value,colour = symbol)) +</a:t>
            </a:r>
            <a:endParaRPr/>
          </a:p>
          <a:p>
            <a:pPr indent="0" lvl="0" marL="0" marR="0" rtl="0" algn="just">
              <a:lnSpc>
                <a:spcPct val="140008"/>
              </a:lnSpc>
              <a:spcBef>
                <a:spcPts val="0"/>
              </a:spcBef>
              <a:spcAft>
                <a:spcPts val="0"/>
              </a:spcAft>
              <a:buNone/>
            </a:pPr>
            <a:r>
              <a:rPr b="0" i="0" lang="en-US" sz="2427" u="none" cap="none" strike="noStrike">
                <a:solidFill>
                  <a:srgbClr val="FFFFFF"/>
                </a:solidFill>
                <a:latin typeface="Fira Code"/>
                <a:ea typeface="Fira Code"/>
                <a:cs typeface="Fira Code"/>
                <a:sym typeface="Fira Code"/>
              </a:rPr>
              <a:t>        geom_line(size = 1, alpha = .9)+</a:t>
            </a:r>
            <a:endParaRPr/>
          </a:p>
          <a:p>
            <a:pPr indent="0" lvl="0" marL="0" marR="0" rtl="0" algn="just">
              <a:lnSpc>
                <a:spcPct val="140008"/>
              </a:lnSpc>
              <a:spcBef>
                <a:spcPts val="0"/>
              </a:spcBef>
              <a:spcAft>
                <a:spcPts val="0"/>
              </a:spcAft>
              <a:buNone/>
            </a:pPr>
            <a:r>
              <a:rPr b="0" i="0" lang="en-US" sz="2427" u="none" cap="none" strike="noStrike">
                <a:solidFill>
                  <a:srgbClr val="FFFFFF"/>
                </a:solidFill>
                <a:latin typeface="Fira Code"/>
                <a:ea typeface="Fira Code"/>
                <a:cs typeface="Fira Code"/>
                <a:sym typeface="Fira Code"/>
              </a:rPr>
              <a:t>                  </a:t>
            </a:r>
            <a:endParaRPr/>
          </a:p>
          <a:p>
            <a:pPr indent="0" lvl="0" marL="0" marR="0" rtl="0" algn="just">
              <a:lnSpc>
                <a:spcPct val="140008"/>
              </a:lnSpc>
              <a:spcBef>
                <a:spcPts val="0"/>
              </a:spcBef>
              <a:spcAft>
                <a:spcPts val="0"/>
              </a:spcAft>
              <a:buNone/>
            </a:pPr>
            <a:r>
              <a:rPr b="0" i="0" lang="en-US" sz="2427" u="none" cap="none" strike="noStrike">
                <a:solidFill>
                  <a:srgbClr val="FFFFFF"/>
                </a:solidFill>
                <a:latin typeface="Fira Code"/>
                <a:ea typeface="Fira Code"/>
                <a:cs typeface="Fira Code"/>
                <a:sym typeface="Fira Code"/>
              </a:rPr>
              <a:t>                   </a:t>
            </a:r>
            <a:endParaRPr/>
          </a:p>
        </p:txBody>
      </p:sp>
      <p:sp>
        <p:nvSpPr>
          <p:cNvPr id="352" name="Google Shape;352;p15"/>
          <p:cNvSpPr txBox="1"/>
          <p:nvPr/>
        </p:nvSpPr>
        <p:spPr>
          <a:xfrm>
            <a:off x="9144000" y="2523963"/>
            <a:ext cx="8724600" cy="6933300"/>
          </a:xfrm>
          <a:prstGeom prst="rect">
            <a:avLst/>
          </a:prstGeom>
          <a:noFill/>
          <a:ln>
            <a:noFill/>
          </a:ln>
        </p:spPr>
        <p:txBody>
          <a:bodyPr anchorCtr="0" anchor="t" bIns="0" lIns="0" spcFirstLastPara="1" rIns="0" wrap="square" tIns="0">
            <a:spAutoFit/>
          </a:bodyPr>
          <a:lstStyle/>
          <a:p>
            <a:pPr indent="0" lvl="0" marL="0" marR="0" rtl="0" algn="just">
              <a:lnSpc>
                <a:spcPct val="140021"/>
              </a:lnSpc>
              <a:spcBef>
                <a:spcPts val="0"/>
              </a:spcBef>
              <a:spcAft>
                <a:spcPts val="0"/>
              </a:spcAft>
              <a:buNone/>
            </a:pPr>
            <a:r>
              <a:rPr b="0" i="0" lang="en-US" sz="2069" u="none" cap="none" strike="noStrike">
                <a:solidFill>
                  <a:srgbClr val="FFFFFF"/>
                </a:solidFill>
                <a:latin typeface="Fira Code"/>
                <a:ea typeface="Fira Code"/>
                <a:cs typeface="Fira Code"/>
                <a:sym typeface="Fira Code"/>
              </a:rPr>
              <a:t> # uncomment the line below to show area under curves</a:t>
            </a:r>
            <a:endParaRPr sz="1600"/>
          </a:p>
          <a:p>
            <a:pPr indent="0" lvl="0" marL="0" marR="0" rtl="0" algn="just">
              <a:lnSpc>
                <a:spcPct val="140021"/>
              </a:lnSpc>
              <a:spcBef>
                <a:spcPts val="0"/>
              </a:spcBef>
              <a:spcAft>
                <a:spcPts val="0"/>
              </a:spcAft>
              <a:buNone/>
            </a:pPr>
            <a:r>
              <a:rPr b="0" i="0" lang="en-US" sz="2069" u="none" cap="none" strike="noStrike">
                <a:solidFill>
                  <a:srgbClr val="FFFFFF"/>
                </a:solidFill>
                <a:latin typeface="Fira Code"/>
                <a:ea typeface="Fira Code"/>
                <a:cs typeface="Fira Code"/>
                <a:sym typeface="Fira Code"/>
              </a:rPr>
              <a:t>                   #geom_area(aes(fill=symbol),position="identity",alpha=.2) +</a:t>
            </a:r>
            <a:endParaRPr sz="1600"/>
          </a:p>
          <a:p>
            <a:pPr indent="0" lvl="0" marL="0" marR="0" rtl="0" algn="just">
              <a:lnSpc>
                <a:spcPct val="140021"/>
              </a:lnSpc>
              <a:spcBef>
                <a:spcPts val="0"/>
              </a:spcBef>
              <a:spcAft>
                <a:spcPts val="0"/>
              </a:spcAft>
              <a:buNone/>
            </a:pPr>
            <a:r>
              <a:rPr b="0" i="0" lang="en-US" sz="2069" u="none" cap="none" strike="noStrike">
                <a:solidFill>
                  <a:srgbClr val="FFFFFF"/>
                </a:solidFill>
                <a:latin typeface="Fira Code"/>
                <a:ea typeface="Fira Code"/>
                <a:cs typeface="Fira Code"/>
                <a:sym typeface="Fira Code"/>
              </a:rPr>
              <a:t>      theme_minimal(base_size=16) +</a:t>
            </a:r>
            <a:endParaRPr sz="1600"/>
          </a:p>
          <a:p>
            <a:pPr indent="0" lvl="0" marL="0" marR="0" rtl="0" algn="just">
              <a:lnSpc>
                <a:spcPct val="140021"/>
              </a:lnSpc>
              <a:spcBef>
                <a:spcPts val="0"/>
              </a:spcBef>
              <a:spcAft>
                <a:spcPts val="0"/>
              </a:spcAft>
              <a:buNone/>
            </a:pPr>
            <a:r>
              <a:rPr b="0" i="0" lang="en-US" sz="2069" u="none" cap="none" strike="noStrike">
                <a:solidFill>
                  <a:srgbClr val="FFFFFF"/>
                </a:solidFill>
                <a:latin typeface="Fira Code"/>
                <a:ea typeface="Fira Code"/>
                <a:cs typeface="Fira Code"/>
                <a:sym typeface="Fira Code"/>
              </a:rPr>
              <a:t>      theme(axis.title=element_blank(),</a:t>
            </a:r>
            <a:endParaRPr sz="1600"/>
          </a:p>
          <a:p>
            <a:pPr indent="0" lvl="0" marL="0" marR="0" rtl="0" algn="just">
              <a:lnSpc>
                <a:spcPct val="140021"/>
              </a:lnSpc>
              <a:spcBef>
                <a:spcPts val="0"/>
              </a:spcBef>
              <a:spcAft>
                <a:spcPts val="0"/>
              </a:spcAft>
              <a:buNone/>
            </a:pPr>
            <a:r>
              <a:rPr b="0" i="0" lang="en-US" sz="2069" u="none" cap="none" strike="noStrike">
                <a:solidFill>
                  <a:srgbClr val="FFFFFF"/>
                </a:solidFill>
                <a:latin typeface="Fira Code"/>
                <a:ea typeface="Fira Code"/>
                <a:cs typeface="Fira Code"/>
                <a:sym typeface="Fira Code"/>
              </a:rPr>
              <a:t>      plot.background = element_rect(fill = "black"),</a:t>
            </a:r>
            <a:endParaRPr sz="1600"/>
          </a:p>
          <a:p>
            <a:pPr indent="0" lvl="0" marL="0" marR="0" rtl="0" algn="just">
              <a:lnSpc>
                <a:spcPct val="140021"/>
              </a:lnSpc>
              <a:spcBef>
                <a:spcPts val="0"/>
              </a:spcBef>
              <a:spcAft>
                <a:spcPts val="0"/>
              </a:spcAft>
              <a:buNone/>
            </a:pPr>
            <a:r>
              <a:rPr b="0" i="0" lang="en-US" sz="2069" u="none" cap="none" strike="noStrike">
                <a:solidFill>
                  <a:srgbClr val="FFFFFF"/>
                </a:solidFill>
                <a:latin typeface="Fira Code"/>
                <a:ea typeface="Fira Code"/>
                <a:cs typeface="Fira Code"/>
                <a:sym typeface="Fira Code"/>
              </a:rPr>
              <a:t>      panel.background = element_rect(fill="black"),</a:t>
            </a:r>
            <a:endParaRPr sz="1600"/>
          </a:p>
          <a:p>
            <a:pPr indent="0" lvl="0" marL="0" marR="0" rtl="0" algn="just">
              <a:lnSpc>
                <a:spcPct val="140021"/>
              </a:lnSpc>
              <a:spcBef>
                <a:spcPts val="0"/>
              </a:spcBef>
              <a:spcAft>
                <a:spcPts val="0"/>
              </a:spcAft>
              <a:buNone/>
            </a:pPr>
            <a:r>
              <a:rPr b="0" i="0" lang="en-US" sz="2069" u="none" cap="none" strike="noStrike">
                <a:solidFill>
                  <a:srgbClr val="FFFFFF"/>
                </a:solidFill>
                <a:latin typeface="Fira Code"/>
                <a:ea typeface="Fira Code"/>
                <a:cs typeface="Fira Code"/>
                <a:sym typeface="Fira Code"/>
              </a:rPr>
              <a:t>    # panel.grid = element_blank())</a:t>
            </a:r>
            <a:endParaRPr sz="1600"/>
          </a:p>
          <a:p>
            <a:pPr indent="0" lvl="0" marL="0" marR="0" rtl="0" algn="just">
              <a:lnSpc>
                <a:spcPct val="140021"/>
              </a:lnSpc>
              <a:spcBef>
                <a:spcPts val="0"/>
              </a:spcBef>
              <a:spcAft>
                <a:spcPts val="0"/>
              </a:spcAft>
              <a:buNone/>
            </a:pPr>
            <a:r>
              <a:rPr b="0" i="0" lang="en-US" sz="2069" u="none" cap="none" strike="noStrike">
                <a:solidFill>
                  <a:srgbClr val="FFFFFF"/>
                </a:solidFill>
                <a:latin typeface="Fira Code"/>
                <a:ea typeface="Fira Code"/>
                <a:cs typeface="Fira Code"/>
                <a:sym typeface="Fira Code"/>
              </a:rPr>
              <a:t>    panel.grid.major = element_line(color = "red", size = 0.5)</a:t>
            </a:r>
            <a:r>
              <a:rPr lang="en-US" sz="2069">
                <a:solidFill>
                  <a:srgbClr val="FFFFFF"/>
                </a:solidFill>
                <a:latin typeface="Fira Code"/>
                <a:ea typeface="Fira Code"/>
                <a:cs typeface="Fira Code"/>
                <a:sym typeface="Fira Code"/>
              </a:rPr>
              <a:t>,</a:t>
            </a:r>
            <a:r>
              <a:rPr b="0" i="0" lang="en-US" sz="2069" u="none" cap="none" strike="noStrike">
                <a:solidFill>
                  <a:srgbClr val="FFFFFF"/>
                </a:solidFill>
                <a:latin typeface="Fira Code"/>
                <a:ea typeface="Fira Code"/>
                <a:cs typeface="Fira Code"/>
                <a:sym typeface="Fira Code"/>
              </a:rPr>
              <a:t>panel.grid.minor = element_line(color = "red",size=0.5),</a:t>
            </a:r>
            <a:endParaRPr sz="1600"/>
          </a:p>
          <a:p>
            <a:pPr indent="0" lvl="0" marL="0" marR="0" rtl="0" algn="just">
              <a:lnSpc>
                <a:spcPct val="140021"/>
              </a:lnSpc>
              <a:spcBef>
                <a:spcPts val="0"/>
              </a:spcBef>
              <a:spcAft>
                <a:spcPts val="0"/>
              </a:spcAft>
              <a:buNone/>
            </a:pPr>
            <a:r>
              <a:rPr b="0" i="0" lang="en-US" sz="2069" u="none" cap="none" strike="noStrike">
                <a:solidFill>
                  <a:srgbClr val="FFFFFF"/>
                </a:solidFill>
                <a:latin typeface="Fira Code"/>
                <a:ea typeface="Fira Code"/>
                <a:cs typeface="Fira Code"/>
                <a:sym typeface="Fira Code"/>
              </a:rPr>
              <a:t>        legend.text = element_text(colour="white"))</a:t>
            </a:r>
            <a:endParaRPr sz="1600"/>
          </a:p>
          <a:p>
            <a:pPr indent="0" lvl="0" marL="0" marR="0" rtl="0" algn="just">
              <a:lnSpc>
                <a:spcPct val="140021"/>
              </a:lnSpc>
              <a:spcBef>
                <a:spcPts val="0"/>
              </a:spcBef>
              <a:spcAft>
                <a:spcPts val="0"/>
              </a:spcAft>
              <a:buNone/>
            </a:pPr>
            <a:r>
              <a:rPr b="0" i="0" lang="en-US" sz="2069" u="none" cap="none" strike="noStrike">
                <a:solidFill>
                  <a:srgbClr val="FFFFFF"/>
                </a:solidFill>
                <a:latin typeface="Fira Code"/>
                <a:ea typeface="Fira Code"/>
                <a:cs typeface="Fira Code"/>
                <a:sym typeface="Fira Code"/>
              </a:rPr>
              <a:t>                  ))})</a:t>
            </a:r>
            <a:endParaRPr sz="1600"/>
          </a:p>
          <a:p>
            <a:pPr indent="0" lvl="0" marL="0" marR="0" rtl="0" algn="just">
              <a:lnSpc>
                <a:spcPct val="140021"/>
              </a:lnSpc>
              <a:spcBef>
                <a:spcPts val="0"/>
              </a:spcBef>
              <a:spcAft>
                <a:spcPts val="0"/>
              </a:spcAft>
              <a:buNone/>
            </a:pPr>
            <a:r>
              <a:t/>
            </a:r>
            <a:endParaRPr b="0" i="0" sz="1869" u="none" cap="none" strike="noStrike">
              <a:solidFill>
                <a:srgbClr val="FFFFFF"/>
              </a:solidFill>
              <a:latin typeface="Fira Code"/>
              <a:ea typeface="Fira Code"/>
              <a:cs typeface="Fira Code"/>
              <a:sym typeface="Fira Code"/>
            </a:endParaRPr>
          </a:p>
          <a:p>
            <a:pPr indent="0" lvl="0" marL="0" marR="0" rtl="0" algn="just">
              <a:lnSpc>
                <a:spcPct val="140021"/>
              </a:lnSpc>
              <a:spcBef>
                <a:spcPts val="0"/>
              </a:spcBef>
              <a:spcAft>
                <a:spcPts val="0"/>
              </a:spcAft>
              <a:buNone/>
            </a:pPr>
            <a:r>
              <a:t/>
            </a:r>
            <a:endParaRPr b="0" i="0" sz="1869" u="none" cap="none" strike="noStrike">
              <a:solidFill>
                <a:srgbClr val="FFFFFF"/>
              </a:solidFill>
              <a:latin typeface="Fira Code"/>
              <a:ea typeface="Fira Code"/>
              <a:cs typeface="Fira Code"/>
              <a:sym typeface="Fira Cod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grpSp>
        <p:nvGrpSpPr>
          <p:cNvPr id="357" name="Google Shape;357;p16"/>
          <p:cNvGrpSpPr/>
          <p:nvPr/>
        </p:nvGrpSpPr>
        <p:grpSpPr>
          <a:xfrm>
            <a:off x="12136" y="1183376"/>
            <a:ext cx="18287996" cy="1343415"/>
            <a:chOff x="0" y="-199574"/>
            <a:chExt cx="4816592" cy="1102899"/>
          </a:xfrm>
        </p:grpSpPr>
        <p:sp>
          <p:nvSpPr>
            <p:cNvPr id="358" name="Google Shape;358;p16"/>
            <p:cNvSpPr/>
            <p:nvPr/>
          </p:nvSpPr>
          <p:spPr>
            <a:xfrm>
              <a:off x="0" y="0"/>
              <a:ext cx="4816592" cy="903325"/>
            </a:xfrm>
            <a:custGeom>
              <a:rect b="b" l="l" r="r" t="t"/>
              <a:pathLst>
                <a:path extrusionOk="0" h="903325" w="4816592">
                  <a:moveTo>
                    <a:pt x="0" y="0"/>
                  </a:moveTo>
                  <a:lnTo>
                    <a:pt x="4816592" y="0"/>
                  </a:lnTo>
                  <a:lnTo>
                    <a:pt x="4816592" y="903325"/>
                  </a:lnTo>
                  <a:lnTo>
                    <a:pt x="0" y="903325"/>
                  </a:lnTo>
                  <a:close/>
                </a:path>
              </a:pathLst>
            </a:custGeom>
            <a:solidFill>
              <a:srgbClr val="26282C"/>
            </a:solidFill>
            <a:ln>
              <a:noFill/>
            </a:ln>
          </p:spPr>
        </p:sp>
        <p:sp>
          <p:nvSpPr>
            <p:cNvPr id="359" name="Google Shape;359;p16"/>
            <p:cNvSpPr txBox="1"/>
            <p:nvPr/>
          </p:nvSpPr>
          <p:spPr>
            <a:xfrm>
              <a:off x="35652" y="-199574"/>
              <a:ext cx="2485377" cy="850900"/>
            </a:xfrm>
            <a:prstGeom prst="rect">
              <a:avLst/>
            </a:prstGeom>
            <a:noFill/>
            <a:ln>
              <a:noFill/>
            </a:ln>
          </p:spPr>
          <p:txBody>
            <a:bodyPr anchorCtr="0" anchor="ctr" bIns="50800" lIns="50800" spcFirstLastPara="1" rIns="50800" wrap="square" tIns="50800">
              <a:noAutofit/>
            </a:bodyPr>
            <a:lstStyle/>
            <a:p>
              <a:pPr indent="0" lvl="0" marL="0" marR="0" rtl="0" algn="just">
                <a:lnSpc>
                  <a:spcPct val="140033"/>
                </a:lnSpc>
                <a:spcBef>
                  <a:spcPts val="0"/>
                </a:spcBef>
                <a:spcAft>
                  <a:spcPts val="0"/>
                </a:spcAft>
                <a:buNone/>
              </a:pPr>
              <a:r>
                <a:rPr b="0" i="0" lang="en-US" sz="1811" u="none" cap="none" strike="noStrike">
                  <a:solidFill>
                    <a:srgbClr val="FFFFFF"/>
                  </a:solidFill>
                  <a:latin typeface="Montserrat"/>
                  <a:ea typeface="Montserrat"/>
                  <a:cs typeface="Montserrat"/>
                  <a:sym typeface="Montserrat"/>
                </a:rPr>
                <a:t>    </a:t>
              </a:r>
              <a:endParaRPr/>
            </a:p>
            <a:p>
              <a:pPr indent="0" lvl="0" marL="0" marR="0" rtl="0" algn="just">
                <a:lnSpc>
                  <a:spcPct val="140033"/>
                </a:lnSpc>
                <a:spcBef>
                  <a:spcPts val="0"/>
                </a:spcBef>
                <a:spcAft>
                  <a:spcPts val="0"/>
                </a:spcAft>
                <a:buNone/>
              </a:pPr>
              <a:r>
                <a:t/>
              </a:r>
              <a:endParaRPr b="0" i="0" sz="1811" u="none" cap="none" strike="noStrike">
                <a:solidFill>
                  <a:srgbClr val="FFFFFF"/>
                </a:solidFill>
                <a:latin typeface="Montserrat"/>
                <a:ea typeface="Montserrat"/>
                <a:cs typeface="Montserrat"/>
                <a:sym typeface="Montserrat"/>
              </a:endParaRPr>
            </a:p>
            <a:p>
              <a:pPr indent="0" lvl="0" marL="0" marR="0" rtl="0" algn="just">
                <a:lnSpc>
                  <a:spcPct val="140033"/>
                </a:lnSpc>
                <a:spcBef>
                  <a:spcPts val="0"/>
                </a:spcBef>
                <a:spcAft>
                  <a:spcPts val="0"/>
                </a:spcAft>
                <a:buNone/>
              </a:pPr>
              <a:r>
                <a:t/>
              </a:r>
              <a:endParaRPr b="0" i="0" sz="1811" u="none" cap="none" strike="noStrike">
                <a:solidFill>
                  <a:srgbClr val="FFFFFF"/>
                </a:solidFill>
                <a:latin typeface="Montserrat"/>
                <a:ea typeface="Montserrat"/>
                <a:cs typeface="Montserrat"/>
                <a:sym typeface="Montserrat"/>
              </a:endParaRPr>
            </a:p>
            <a:p>
              <a:pPr indent="0" lvl="0" marL="0" marR="0" rtl="0" algn="just">
                <a:lnSpc>
                  <a:spcPct val="140033"/>
                </a:lnSpc>
                <a:spcBef>
                  <a:spcPts val="0"/>
                </a:spcBef>
                <a:spcAft>
                  <a:spcPts val="0"/>
                </a:spcAft>
                <a:buNone/>
              </a:pPr>
              <a:r>
                <a:rPr b="0" i="0" lang="en-US" sz="1811" u="none" cap="none" strike="noStrike">
                  <a:solidFill>
                    <a:srgbClr val="FFFFFF"/>
                  </a:solidFill>
                  <a:latin typeface="Montserrat"/>
                  <a:ea typeface="Montserrat"/>
                  <a:cs typeface="Montserrat"/>
                  <a:sym typeface="Montserrat"/>
                </a:rPr>
                <a:t>      # RUN THE APPLICATION </a:t>
              </a:r>
              <a:endParaRPr/>
            </a:p>
            <a:p>
              <a:pPr indent="0" lvl="0" marL="0" marR="0" rtl="0" algn="just">
                <a:lnSpc>
                  <a:spcPct val="140033"/>
                </a:lnSpc>
                <a:spcBef>
                  <a:spcPts val="0"/>
                </a:spcBef>
                <a:spcAft>
                  <a:spcPts val="0"/>
                </a:spcAft>
                <a:buNone/>
              </a:pPr>
              <a:r>
                <a:rPr b="0" i="0" lang="en-US" sz="1811" u="none" cap="none" strike="noStrike">
                  <a:solidFill>
                    <a:srgbClr val="FFFFFF"/>
                  </a:solidFill>
                  <a:latin typeface="Montserrat"/>
                  <a:ea typeface="Montserrat"/>
                  <a:cs typeface="Montserrat"/>
                  <a:sym typeface="Montserrat"/>
                </a:rPr>
                <a:t>      shinyApp(ui = ui, server=server)</a:t>
              </a:r>
              <a:endParaRPr/>
            </a:p>
            <a:p>
              <a:pPr indent="0" lvl="0" marL="0" marR="0" rtl="0" algn="ctr">
                <a:lnSpc>
                  <a:spcPct val="140033"/>
                </a:lnSpc>
                <a:spcBef>
                  <a:spcPts val="0"/>
                </a:spcBef>
                <a:spcAft>
                  <a:spcPts val="0"/>
                </a:spcAft>
                <a:buNone/>
              </a:pPr>
              <a:r>
                <a:t/>
              </a:r>
              <a:endParaRPr b="0" i="0" sz="1811" u="none" cap="none" strike="noStrike">
                <a:solidFill>
                  <a:srgbClr val="FFFFFF"/>
                </a:solidFill>
                <a:latin typeface="Montserrat"/>
                <a:ea typeface="Montserrat"/>
                <a:cs typeface="Montserrat"/>
                <a:sym typeface="Montserrat"/>
              </a:endParaRPr>
            </a:p>
          </p:txBody>
        </p:sp>
      </p:grpSp>
      <p:grpSp>
        <p:nvGrpSpPr>
          <p:cNvPr id="360" name="Google Shape;360;p16"/>
          <p:cNvGrpSpPr/>
          <p:nvPr/>
        </p:nvGrpSpPr>
        <p:grpSpPr>
          <a:xfrm>
            <a:off x="24272" y="-216991"/>
            <a:ext cx="9929813" cy="1855292"/>
            <a:chOff x="0" y="-57150"/>
            <a:chExt cx="2615259" cy="488637"/>
          </a:xfrm>
        </p:grpSpPr>
        <p:sp>
          <p:nvSpPr>
            <p:cNvPr id="361" name="Google Shape;361;p16"/>
            <p:cNvSpPr/>
            <p:nvPr/>
          </p:nvSpPr>
          <p:spPr>
            <a:xfrm>
              <a:off x="0" y="0"/>
              <a:ext cx="2615259" cy="375697"/>
            </a:xfrm>
            <a:custGeom>
              <a:rect b="b" l="l" r="r" t="t"/>
              <a:pathLst>
                <a:path extrusionOk="0" h="375697" w="2615259">
                  <a:moveTo>
                    <a:pt x="0" y="0"/>
                  </a:moveTo>
                  <a:lnTo>
                    <a:pt x="2615259" y="0"/>
                  </a:lnTo>
                  <a:lnTo>
                    <a:pt x="2615259" y="375697"/>
                  </a:lnTo>
                  <a:lnTo>
                    <a:pt x="0" y="375697"/>
                  </a:lnTo>
                  <a:close/>
                </a:path>
              </a:pathLst>
            </a:custGeom>
            <a:solidFill>
              <a:srgbClr val="CBDB2A"/>
            </a:solidFill>
            <a:ln>
              <a:noFill/>
            </a:ln>
          </p:spPr>
        </p:sp>
        <p:sp>
          <p:nvSpPr>
            <p:cNvPr id="362" name="Google Shape;362;p16"/>
            <p:cNvSpPr txBox="1"/>
            <p:nvPr/>
          </p:nvSpPr>
          <p:spPr>
            <a:xfrm>
              <a:off x="0" y="-57150"/>
              <a:ext cx="1860037" cy="488637"/>
            </a:xfrm>
            <a:prstGeom prst="rect">
              <a:avLst/>
            </a:prstGeom>
            <a:noFill/>
            <a:ln>
              <a:noFill/>
            </a:ln>
          </p:spPr>
          <p:txBody>
            <a:bodyPr anchorCtr="0" anchor="ctr" bIns="50800" lIns="50800" spcFirstLastPara="1" rIns="50800" wrap="square" tIns="50800">
              <a:noAutofit/>
            </a:bodyPr>
            <a:lstStyle/>
            <a:p>
              <a:pPr indent="0" lvl="0" marL="0" marR="0" rtl="0" algn="ctr">
                <a:lnSpc>
                  <a:spcPct val="140019"/>
                </a:lnSpc>
                <a:spcBef>
                  <a:spcPts val="0"/>
                </a:spcBef>
                <a:spcAft>
                  <a:spcPts val="0"/>
                </a:spcAft>
                <a:buNone/>
              </a:pPr>
              <a:r>
                <a:rPr b="0" i="0" lang="en-US" sz="3011" u="none" cap="none" strike="noStrike">
                  <a:solidFill>
                    <a:srgbClr val="000000"/>
                  </a:solidFill>
                  <a:latin typeface="Montserrat"/>
                  <a:ea typeface="Montserrat"/>
                  <a:cs typeface="Montserrat"/>
                  <a:sym typeface="Montserrat"/>
                </a:rPr>
                <a:t>CALLING THE SERVER</a:t>
              </a:r>
              <a:endParaRPr/>
            </a:p>
          </p:txBody>
        </p:sp>
      </p:grpSp>
      <p:cxnSp>
        <p:nvCxnSpPr>
          <p:cNvPr id="363" name="Google Shape;363;p16"/>
          <p:cNvCxnSpPr/>
          <p:nvPr/>
        </p:nvCxnSpPr>
        <p:spPr>
          <a:xfrm>
            <a:off x="17259300" y="9648623"/>
            <a:ext cx="701851" cy="0"/>
          </a:xfrm>
          <a:prstGeom prst="straightConnector1">
            <a:avLst/>
          </a:prstGeom>
          <a:noFill/>
          <a:ln cap="flat" cmpd="sng" w="47625">
            <a:solidFill>
              <a:srgbClr val="26282C"/>
            </a:solidFill>
            <a:prstDash val="solid"/>
            <a:round/>
            <a:headEnd len="sm" w="sm" type="none"/>
            <a:tailEnd len="med" w="med" type="stealth"/>
          </a:ln>
        </p:spPr>
      </p:cxnSp>
      <p:pic>
        <p:nvPicPr>
          <p:cNvPr id="364" name="Google Shape;364;p16"/>
          <p:cNvPicPr preferRelativeResize="0"/>
          <p:nvPr/>
        </p:nvPicPr>
        <p:blipFill rotWithShape="1">
          <a:blip r:embed="rId3">
            <a:alphaModFix/>
          </a:blip>
          <a:srcRect b="0" l="0" r="0" t="0"/>
          <a:stretch/>
        </p:blipFill>
        <p:spPr>
          <a:xfrm>
            <a:off x="8703832" y="243097"/>
            <a:ext cx="880337" cy="940280"/>
          </a:xfrm>
          <a:prstGeom prst="rect">
            <a:avLst/>
          </a:prstGeom>
          <a:noFill/>
          <a:ln>
            <a:noFill/>
          </a:ln>
        </p:spPr>
      </p:pic>
      <p:pic>
        <p:nvPicPr>
          <p:cNvPr id="365" name="Google Shape;365;p16"/>
          <p:cNvPicPr preferRelativeResize="0"/>
          <p:nvPr/>
        </p:nvPicPr>
        <p:blipFill rotWithShape="1">
          <a:blip r:embed="rId4">
            <a:alphaModFix/>
          </a:blip>
          <a:srcRect b="9411" l="0" r="0" t="0"/>
          <a:stretch/>
        </p:blipFill>
        <p:spPr>
          <a:xfrm>
            <a:off x="24272" y="2526790"/>
            <a:ext cx="18397820" cy="7760210"/>
          </a:xfrm>
          <a:prstGeom prst="rect">
            <a:avLst/>
          </a:prstGeom>
          <a:noFill/>
          <a:ln>
            <a:noFill/>
          </a:ln>
        </p:spPr>
      </p:pic>
      <p:grpSp>
        <p:nvGrpSpPr>
          <p:cNvPr id="366" name="Google Shape;366;p16"/>
          <p:cNvGrpSpPr/>
          <p:nvPr/>
        </p:nvGrpSpPr>
        <p:grpSpPr>
          <a:xfrm>
            <a:off x="9954085" y="-216991"/>
            <a:ext cx="8400961" cy="1855292"/>
            <a:chOff x="0" y="-57150"/>
            <a:chExt cx="2212599" cy="488637"/>
          </a:xfrm>
        </p:grpSpPr>
        <p:sp>
          <p:nvSpPr>
            <p:cNvPr id="367" name="Google Shape;367;p16"/>
            <p:cNvSpPr/>
            <p:nvPr/>
          </p:nvSpPr>
          <p:spPr>
            <a:xfrm>
              <a:off x="0" y="0"/>
              <a:ext cx="2212599" cy="375697"/>
            </a:xfrm>
            <a:custGeom>
              <a:rect b="b" l="l" r="r" t="t"/>
              <a:pathLst>
                <a:path extrusionOk="0" h="375697" w="2212599">
                  <a:moveTo>
                    <a:pt x="0" y="0"/>
                  </a:moveTo>
                  <a:lnTo>
                    <a:pt x="2212599" y="0"/>
                  </a:lnTo>
                  <a:lnTo>
                    <a:pt x="2212599" y="375697"/>
                  </a:lnTo>
                  <a:lnTo>
                    <a:pt x="0" y="375697"/>
                  </a:lnTo>
                  <a:close/>
                </a:path>
              </a:pathLst>
            </a:custGeom>
            <a:solidFill>
              <a:srgbClr val="CBDB2A"/>
            </a:solidFill>
            <a:ln>
              <a:noFill/>
            </a:ln>
          </p:spPr>
        </p:sp>
        <p:sp>
          <p:nvSpPr>
            <p:cNvPr id="368" name="Google Shape;368;p16"/>
            <p:cNvSpPr txBox="1"/>
            <p:nvPr/>
          </p:nvSpPr>
          <p:spPr>
            <a:xfrm>
              <a:off x="0" y="-57150"/>
              <a:ext cx="812800" cy="488637"/>
            </a:xfrm>
            <a:prstGeom prst="rect">
              <a:avLst/>
            </a:prstGeom>
            <a:noFill/>
            <a:ln>
              <a:noFill/>
            </a:ln>
          </p:spPr>
          <p:txBody>
            <a:bodyPr anchorCtr="0" anchor="ctr" bIns="50800" lIns="50800" spcFirstLastPara="1" rIns="50800" wrap="square" tIns="50800">
              <a:noAutofit/>
            </a:bodyPr>
            <a:lstStyle/>
            <a:p>
              <a:pPr indent="0" lvl="0" marL="0" marR="0" rtl="0" algn="ctr">
                <a:lnSpc>
                  <a:spcPct val="140019"/>
                </a:lnSpc>
                <a:spcBef>
                  <a:spcPts val="0"/>
                </a:spcBef>
                <a:spcAft>
                  <a:spcPts val="0"/>
                </a:spcAft>
                <a:buNone/>
              </a:pPr>
              <a:r>
                <a:rPr b="0" i="0" lang="en-US" sz="3011" u="none" cap="none" strike="noStrike">
                  <a:solidFill>
                    <a:srgbClr val="000000"/>
                  </a:solidFill>
                  <a:latin typeface="Montserrat"/>
                  <a:ea typeface="Montserrat"/>
                  <a:cs typeface="Montserrat"/>
                  <a:sym typeface="Montserrat"/>
                </a:rPr>
                <a:t>OUTPUT</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grpSp>
        <p:nvGrpSpPr>
          <p:cNvPr id="373" name="Google Shape;373;p17"/>
          <p:cNvGrpSpPr/>
          <p:nvPr/>
        </p:nvGrpSpPr>
        <p:grpSpPr>
          <a:xfrm>
            <a:off x="0" y="2658815"/>
            <a:ext cx="9144000" cy="7628185"/>
            <a:chOff x="0" y="-38100"/>
            <a:chExt cx="2408296" cy="2009069"/>
          </a:xfrm>
        </p:grpSpPr>
        <p:sp>
          <p:nvSpPr>
            <p:cNvPr id="374" name="Google Shape;374;p17"/>
            <p:cNvSpPr/>
            <p:nvPr/>
          </p:nvSpPr>
          <p:spPr>
            <a:xfrm>
              <a:off x="0" y="0"/>
              <a:ext cx="2408296" cy="1970969"/>
            </a:xfrm>
            <a:custGeom>
              <a:rect b="b" l="l" r="r" t="t"/>
              <a:pathLst>
                <a:path extrusionOk="0" h="1970969" w="2408296">
                  <a:moveTo>
                    <a:pt x="0" y="0"/>
                  </a:moveTo>
                  <a:lnTo>
                    <a:pt x="2408296" y="0"/>
                  </a:lnTo>
                  <a:lnTo>
                    <a:pt x="2408296" y="1970969"/>
                  </a:lnTo>
                  <a:lnTo>
                    <a:pt x="0" y="1970969"/>
                  </a:lnTo>
                  <a:close/>
                </a:path>
              </a:pathLst>
            </a:custGeom>
            <a:solidFill>
              <a:srgbClr val="26282C"/>
            </a:solidFill>
            <a:ln>
              <a:noFill/>
            </a:ln>
          </p:spPr>
        </p:sp>
        <p:sp>
          <p:nvSpPr>
            <p:cNvPr id="375" name="Google Shape;375;p1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76" name="Google Shape;376;p17"/>
          <p:cNvPicPr preferRelativeResize="0"/>
          <p:nvPr/>
        </p:nvPicPr>
        <p:blipFill rotWithShape="1">
          <a:blip r:embed="rId3">
            <a:alphaModFix/>
          </a:blip>
          <a:srcRect b="0" l="6627" r="6627" t="0"/>
          <a:stretch/>
        </p:blipFill>
        <p:spPr>
          <a:xfrm>
            <a:off x="9144000" y="0"/>
            <a:ext cx="9144000" cy="7023099"/>
          </a:xfrm>
          <a:prstGeom prst="rect">
            <a:avLst/>
          </a:prstGeom>
          <a:noFill/>
          <a:ln>
            <a:noFill/>
          </a:ln>
        </p:spPr>
      </p:pic>
      <p:grpSp>
        <p:nvGrpSpPr>
          <p:cNvPr id="377" name="Google Shape;377;p17"/>
          <p:cNvGrpSpPr/>
          <p:nvPr/>
        </p:nvGrpSpPr>
        <p:grpSpPr>
          <a:xfrm>
            <a:off x="16714073" y="6878438"/>
            <a:ext cx="3086102" cy="3408562"/>
            <a:chOff x="0" y="-38100"/>
            <a:chExt cx="812800" cy="897728"/>
          </a:xfrm>
        </p:grpSpPr>
        <p:sp>
          <p:nvSpPr>
            <p:cNvPr id="378" name="Google Shape;378;p17"/>
            <p:cNvSpPr/>
            <p:nvPr/>
          </p:nvSpPr>
          <p:spPr>
            <a:xfrm>
              <a:off x="0" y="0"/>
              <a:ext cx="414532" cy="859628"/>
            </a:xfrm>
            <a:custGeom>
              <a:rect b="b" l="l" r="r" t="t"/>
              <a:pathLst>
                <a:path extrusionOk="0" h="859628" w="414532">
                  <a:moveTo>
                    <a:pt x="0" y="0"/>
                  </a:moveTo>
                  <a:lnTo>
                    <a:pt x="414532" y="0"/>
                  </a:lnTo>
                  <a:lnTo>
                    <a:pt x="414532" y="859628"/>
                  </a:lnTo>
                  <a:lnTo>
                    <a:pt x="0" y="859628"/>
                  </a:lnTo>
                  <a:close/>
                </a:path>
              </a:pathLst>
            </a:custGeom>
            <a:solidFill>
              <a:srgbClr val="CBDB2A"/>
            </a:solidFill>
            <a:ln>
              <a:noFill/>
            </a:ln>
          </p:spPr>
        </p:sp>
        <p:sp>
          <p:nvSpPr>
            <p:cNvPr id="379" name="Google Shape;379;p1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80" name="Google Shape;380;p17"/>
          <p:cNvCxnSpPr/>
          <p:nvPr/>
        </p:nvCxnSpPr>
        <p:spPr>
          <a:xfrm>
            <a:off x="17259300" y="9603792"/>
            <a:ext cx="701851" cy="0"/>
          </a:xfrm>
          <a:prstGeom prst="straightConnector1">
            <a:avLst/>
          </a:prstGeom>
          <a:noFill/>
          <a:ln cap="flat" cmpd="sng" w="47625">
            <a:solidFill>
              <a:srgbClr val="26282C"/>
            </a:solidFill>
            <a:prstDash val="solid"/>
            <a:round/>
            <a:headEnd len="sm" w="sm" type="none"/>
            <a:tailEnd len="med" w="med" type="stealth"/>
          </a:ln>
        </p:spPr>
      </p:cxnSp>
      <p:pic>
        <p:nvPicPr>
          <p:cNvPr id="381" name="Google Shape;381;p17"/>
          <p:cNvPicPr preferRelativeResize="0"/>
          <p:nvPr/>
        </p:nvPicPr>
        <p:blipFill rotWithShape="1">
          <a:blip r:embed="rId4">
            <a:alphaModFix/>
          </a:blip>
          <a:srcRect b="0" l="0" r="0" t="0"/>
          <a:stretch/>
        </p:blipFill>
        <p:spPr>
          <a:xfrm>
            <a:off x="6167946" y="265633"/>
            <a:ext cx="1795524" cy="2537843"/>
          </a:xfrm>
          <a:prstGeom prst="rect">
            <a:avLst/>
          </a:prstGeom>
          <a:noFill/>
          <a:ln>
            <a:noFill/>
          </a:ln>
        </p:spPr>
      </p:pic>
      <p:pic>
        <p:nvPicPr>
          <p:cNvPr id="382" name="Google Shape;382;p17"/>
          <p:cNvPicPr preferRelativeResize="0"/>
          <p:nvPr/>
        </p:nvPicPr>
        <p:blipFill rotWithShape="1">
          <a:blip r:embed="rId5">
            <a:alphaModFix/>
          </a:blip>
          <a:srcRect b="0" l="0" r="0" t="0"/>
          <a:stretch/>
        </p:blipFill>
        <p:spPr>
          <a:xfrm>
            <a:off x="11520886" y="7356277"/>
            <a:ext cx="3361529" cy="2597545"/>
          </a:xfrm>
          <a:prstGeom prst="rect">
            <a:avLst/>
          </a:prstGeom>
          <a:noFill/>
          <a:ln>
            <a:noFill/>
          </a:ln>
        </p:spPr>
      </p:pic>
      <p:sp>
        <p:nvSpPr>
          <p:cNvPr id="383" name="Google Shape;383;p17"/>
          <p:cNvSpPr txBox="1"/>
          <p:nvPr/>
        </p:nvSpPr>
        <p:spPr>
          <a:xfrm>
            <a:off x="1476333" y="923925"/>
            <a:ext cx="6191334" cy="95313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600" u="none" cap="none" strike="noStrike">
                <a:solidFill>
                  <a:srgbClr val="26282C"/>
                </a:solidFill>
                <a:latin typeface="Merriweather Sans"/>
                <a:ea typeface="Merriweather Sans"/>
                <a:cs typeface="Merriweather Sans"/>
                <a:sym typeface="Merriweather Sans"/>
              </a:rPr>
              <a:t>Conclusion</a:t>
            </a:r>
            <a:endParaRPr/>
          </a:p>
        </p:txBody>
      </p:sp>
      <p:sp>
        <p:nvSpPr>
          <p:cNvPr id="384" name="Google Shape;384;p17"/>
          <p:cNvSpPr txBox="1"/>
          <p:nvPr/>
        </p:nvSpPr>
        <p:spPr>
          <a:xfrm>
            <a:off x="191335" y="3282950"/>
            <a:ext cx="8704513" cy="4471286"/>
          </a:xfrm>
          <a:prstGeom prst="rect">
            <a:avLst/>
          </a:prstGeom>
          <a:noFill/>
          <a:ln>
            <a:noFill/>
          </a:ln>
        </p:spPr>
        <p:txBody>
          <a:bodyPr anchorCtr="0" anchor="t" bIns="0" lIns="0" spcFirstLastPara="1" rIns="0" wrap="square" tIns="0">
            <a:spAutoFit/>
          </a:bodyPr>
          <a:lstStyle/>
          <a:p>
            <a:pPr indent="0" lvl="0" marL="0" marR="0" rtl="0" algn="l">
              <a:lnSpc>
                <a:spcPct val="200033"/>
              </a:lnSpc>
              <a:spcBef>
                <a:spcPts val="0"/>
              </a:spcBef>
              <a:spcAft>
                <a:spcPts val="0"/>
              </a:spcAft>
              <a:buNone/>
            </a:pPr>
            <a:r>
              <a:rPr b="0" i="0" lang="en-US" sz="3002" u="none" cap="none" strike="noStrike">
                <a:solidFill>
                  <a:srgbClr val="FFFFFF"/>
                </a:solidFill>
                <a:latin typeface="Montserrat"/>
                <a:ea typeface="Montserrat"/>
                <a:cs typeface="Montserrat"/>
                <a:sym typeface="Montserrat"/>
              </a:rPr>
              <a:t>The project's goal was to create interactive visualizations to explore stock market data, the conclusion is that we achieved the visualizations and the value of the Shiny web application in facilitating data exploration.</a:t>
            </a:r>
            <a:endParaRPr/>
          </a:p>
          <a:p>
            <a:pPr indent="0" lvl="0" marL="0" marR="0" rtl="0" algn="l">
              <a:lnSpc>
                <a:spcPct val="200033"/>
              </a:lnSpc>
              <a:spcBef>
                <a:spcPts val="0"/>
              </a:spcBef>
              <a:spcAft>
                <a:spcPts val="0"/>
              </a:spcAft>
              <a:buNone/>
            </a:pPr>
            <a:r>
              <a:t/>
            </a:r>
            <a:endParaRPr b="0" i="0" sz="3002"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grpSp>
        <p:nvGrpSpPr>
          <p:cNvPr id="389" name="Google Shape;389;p18"/>
          <p:cNvGrpSpPr/>
          <p:nvPr/>
        </p:nvGrpSpPr>
        <p:grpSpPr>
          <a:xfrm>
            <a:off x="0" y="2859882"/>
            <a:ext cx="18287996" cy="7427118"/>
            <a:chOff x="0" y="-38100"/>
            <a:chExt cx="4816592" cy="1956113"/>
          </a:xfrm>
        </p:grpSpPr>
        <p:sp>
          <p:nvSpPr>
            <p:cNvPr id="390" name="Google Shape;390;p18"/>
            <p:cNvSpPr/>
            <p:nvPr/>
          </p:nvSpPr>
          <p:spPr>
            <a:xfrm>
              <a:off x="0" y="0"/>
              <a:ext cx="4816592" cy="1918013"/>
            </a:xfrm>
            <a:custGeom>
              <a:rect b="b" l="l" r="r" t="t"/>
              <a:pathLst>
                <a:path extrusionOk="0" h="1918013" w="4816592">
                  <a:moveTo>
                    <a:pt x="0" y="0"/>
                  </a:moveTo>
                  <a:lnTo>
                    <a:pt x="4816592" y="0"/>
                  </a:lnTo>
                  <a:lnTo>
                    <a:pt x="4816592" y="1918013"/>
                  </a:lnTo>
                  <a:lnTo>
                    <a:pt x="0" y="1918013"/>
                  </a:lnTo>
                  <a:close/>
                </a:path>
              </a:pathLst>
            </a:custGeom>
            <a:solidFill>
              <a:srgbClr val="26282C"/>
            </a:solidFill>
            <a:ln>
              <a:noFill/>
            </a:ln>
          </p:spPr>
        </p:sp>
        <p:sp>
          <p:nvSpPr>
            <p:cNvPr id="391" name="Google Shape;391;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2" name="Google Shape;392;p18"/>
          <p:cNvGrpSpPr/>
          <p:nvPr/>
        </p:nvGrpSpPr>
        <p:grpSpPr>
          <a:xfrm>
            <a:off x="12425596" y="884039"/>
            <a:ext cx="3956754" cy="4096347"/>
            <a:chOff x="0" y="-38100"/>
            <a:chExt cx="1042108" cy="1078873"/>
          </a:xfrm>
        </p:grpSpPr>
        <p:sp>
          <p:nvSpPr>
            <p:cNvPr id="393" name="Google Shape;393;p18"/>
            <p:cNvSpPr/>
            <p:nvPr/>
          </p:nvSpPr>
          <p:spPr>
            <a:xfrm>
              <a:off x="0" y="0"/>
              <a:ext cx="1042108" cy="1040773"/>
            </a:xfrm>
            <a:custGeom>
              <a:rect b="b" l="l" r="r" t="t"/>
              <a:pathLst>
                <a:path extrusionOk="0" h="1040773" w="1042108">
                  <a:moveTo>
                    <a:pt x="0" y="0"/>
                  </a:moveTo>
                  <a:lnTo>
                    <a:pt x="1042108" y="0"/>
                  </a:lnTo>
                  <a:lnTo>
                    <a:pt x="1042108" y="1040773"/>
                  </a:lnTo>
                  <a:lnTo>
                    <a:pt x="0" y="1040773"/>
                  </a:lnTo>
                  <a:close/>
                </a:path>
              </a:pathLst>
            </a:custGeom>
            <a:solidFill>
              <a:srgbClr val="CBDB2A"/>
            </a:solidFill>
            <a:ln>
              <a:noFill/>
            </a:ln>
          </p:spPr>
        </p:sp>
        <p:sp>
          <p:nvSpPr>
            <p:cNvPr id="394" name="Google Shape;394;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5" name="Google Shape;395;p18"/>
          <p:cNvGrpSpPr/>
          <p:nvPr/>
        </p:nvGrpSpPr>
        <p:grpSpPr>
          <a:xfrm>
            <a:off x="10274587" y="5369125"/>
            <a:ext cx="3956754" cy="4096347"/>
            <a:chOff x="0" y="-38100"/>
            <a:chExt cx="1042108" cy="1078873"/>
          </a:xfrm>
        </p:grpSpPr>
        <p:sp>
          <p:nvSpPr>
            <p:cNvPr id="396" name="Google Shape;396;p18"/>
            <p:cNvSpPr/>
            <p:nvPr/>
          </p:nvSpPr>
          <p:spPr>
            <a:xfrm>
              <a:off x="0" y="0"/>
              <a:ext cx="1042108" cy="1040773"/>
            </a:xfrm>
            <a:custGeom>
              <a:rect b="b" l="l" r="r" t="t"/>
              <a:pathLst>
                <a:path extrusionOk="0" h="1040773" w="1042108">
                  <a:moveTo>
                    <a:pt x="0" y="0"/>
                  </a:moveTo>
                  <a:lnTo>
                    <a:pt x="1042108" y="0"/>
                  </a:lnTo>
                  <a:lnTo>
                    <a:pt x="1042108" y="1040773"/>
                  </a:lnTo>
                  <a:lnTo>
                    <a:pt x="0" y="1040773"/>
                  </a:lnTo>
                  <a:close/>
                </a:path>
              </a:pathLst>
            </a:custGeom>
            <a:solidFill>
              <a:srgbClr val="CBDB2A"/>
            </a:solidFill>
            <a:ln>
              <a:noFill/>
            </a:ln>
          </p:spPr>
        </p:sp>
        <p:sp>
          <p:nvSpPr>
            <p:cNvPr id="397" name="Google Shape;397;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8" name="Google Shape;398;p18"/>
          <p:cNvGrpSpPr/>
          <p:nvPr/>
        </p:nvGrpSpPr>
        <p:grpSpPr>
          <a:xfrm>
            <a:off x="8144609" y="884039"/>
            <a:ext cx="3956754" cy="4096347"/>
            <a:chOff x="0" y="-38100"/>
            <a:chExt cx="1042108" cy="1078873"/>
          </a:xfrm>
        </p:grpSpPr>
        <p:sp>
          <p:nvSpPr>
            <p:cNvPr id="399" name="Google Shape;399;p18"/>
            <p:cNvSpPr/>
            <p:nvPr/>
          </p:nvSpPr>
          <p:spPr>
            <a:xfrm>
              <a:off x="0" y="0"/>
              <a:ext cx="1042108" cy="1040773"/>
            </a:xfrm>
            <a:custGeom>
              <a:rect b="b" l="l" r="r" t="t"/>
              <a:pathLst>
                <a:path extrusionOk="0" h="1040773" w="1042108">
                  <a:moveTo>
                    <a:pt x="0" y="0"/>
                  </a:moveTo>
                  <a:lnTo>
                    <a:pt x="1042108" y="0"/>
                  </a:lnTo>
                  <a:lnTo>
                    <a:pt x="1042108" y="1040773"/>
                  </a:lnTo>
                  <a:lnTo>
                    <a:pt x="0" y="1040773"/>
                  </a:lnTo>
                  <a:close/>
                </a:path>
              </a:pathLst>
            </a:custGeom>
            <a:solidFill>
              <a:srgbClr val="CBDB2A"/>
            </a:solidFill>
            <a:ln>
              <a:noFill/>
            </a:ln>
          </p:spPr>
        </p:sp>
        <p:sp>
          <p:nvSpPr>
            <p:cNvPr id="400" name="Google Shape;400;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01" name="Google Shape;401;p18"/>
          <p:cNvPicPr preferRelativeResize="0"/>
          <p:nvPr/>
        </p:nvPicPr>
        <p:blipFill rotWithShape="1">
          <a:blip r:embed="rId3">
            <a:alphaModFix/>
          </a:blip>
          <a:srcRect b="0" l="0" r="0" t="0"/>
          <a:stretch/>
        </p:blipFill>
        <p:spPr>
          <a:xfrm>
            <a:off x="8585382" y="1792058"/>
            <a:ext cx="1117235" cy="1117235"/>
          </a:xfrm>
          <a:prstGeom prst="rect">
            <a:avLst/>
          </a:prstGeom>
          <a:noFill/>
          <a:ln>
            <a:noFill/>
          </a:ln>
        </p:spPr>
      </p:pic>
      <p:pic>
        <p:nvPicPr>
          <p:cNvPr id="402" name="Google Shape;402;p18"/>
          <p:cNvPicPr preferRelativeResize="0"/>
          <p:nvPr/>
        </p:nvPicPr>
        <p:blipFill rotWithShape="1">
          <a:blip r:embed="rId3">
            <a:alphaModFix/>
          </a:blip>
          <a:srcRect b="0" l="0" r="0" t="0"/>
          <a:stretch/>
        </p:blipFill>
        <p:spPr>
          <a:xfrm>
            <a:off x="10619850" y="6540499"/>
            <a:ext cx="1117235" cy="1117235"/>
          </a:xfrm>
          <a:prstGeom prst="rect">
            <a:avLst/>
          </a:prstGeom>
          <a:noFill/>
          <a:ln>
            <a:noFill/>
          </a:ln>
        </p:spPr>
      </p:pic>
      <p:pic>
        <p:nvPicPr>
          <p:cNvPr id="403" name="Google Shape;403;p18"/>
          <p:cNvPicPr preferRelativeResize="0"/>
          <p:nvPr/>
        </p:nvPicPr>
        <p:blipFill rotWithShape="1">
          <a:blip r:embed="rId4">
            <a:alphaModFix/>
          </a:blip>
          <a:srcRect b="0" l="0" r="0" t="0"/>
          <a:stretch/>
        </p:blipFill>
        <p:spPr>
          <a:xfrm>
            <a:off x="13018856" y="1744433"/>
            <a:ext cx="1212485" cy="1212485"/>
          </a:xfrm>
          <a:prstGeom prst="rect">
            <a:avLst/>
          </a:prstGeom>
          <a:noFill/>
          <a:ln>
            <a:noFill/>
          </a:ln>
        </p:spPr>
      </p:pic>
      <p:sp>
        <p:nvSpPr>
          <p:cNvPr id="404" name="Google Shape;404;p18"/>
          <p:cNvSpPr txBox="1"/>
          <p:nvPr/>
        </p:nvSpPr>
        <p:spPr>
          <a:xfrm>
            <a:off x="8814105" y="3305887"/>
            <a:ext cx="2617763" cy="537212"/>
          </a:xfrm>
          <a:prstGeom prst="rect">
            <a:avLst/>
          </a:prstGeom>
          <a:noFill/>
          <a:ln>
            <a:noFill/>
          </a:ln>
        </p:spPr>
        <p:txBody>
          <a:bodyPr anchorCtr="0" anchor="t" bIns="0" lIns="0" spcFirstLastPara="1" rIns="0" wrap="square" tIns="0">
            <a:spAutoFit/>
          </a:bodyPr>
          <a:lstStyle/>
          <a:p>
            <a:pPr indent="0" lvl="0" marL="0" marR="0" rtl="0" algn="l">
              <a:lnSpc>
                <a:spcPct val="200041"/>
              </a:lnSpc>
              <a:spcBef>
                <a:spcPts val="0"/>
              </a:spcBef>
              <a:spcAft>
                <a:spcPts val="0"/>
              </a:spcAft>
              <a:buNone/>
            </a:pPr>
            <a:r>
              <a:rPr b="1" i="0" lang="en-US" sz="2399" u="none" cap="none" strike="noStrike">
                <a:solidFill>
                  <a:srgbClr val="26282C"/>
                </a:solidFill>
                <a:latin typeface="Merriweather Sans"/>
                <a:ea typeface="Merriweather Sans"/>
                <a:cs typeface="Merriweather Sans"/>
                <a:sym typeface="Merriweather Sans"/>
              </a:rPr>
              <a:t>Shiny </a:t>
            </a:r>
            <a:endParaRPr/>
          </a:p>
        </p:txBody>
      </p:sp>
      <p:sp>
        <p:nvSpPr>
          <p:cNvPr id="405" name="Google Shape;405;p18"/>
          <p:cNvSpPr txBox="1"/>
          <p:nvPr/>
        </p:nvSpPr>
        <p:spPr>
          <a:xfrm>
            <a:off x="13095091" y="3305887"/>
            <a:ext cx="2617763" cy="537212"/>
          </a:xfrm>
          <a:prstGeom prst="rect">
            <a:avLst/>
          </a:prstGeom>
          <a:noFill/>
          <a:ln>
            <a:noFill/>
          </a:ln>
        </p:spPr>
        <p:txBody>
          <a:bodyPr anchorCtr="0" anchor="t" bIns="0" lIns="0" spcFirstLastPara="1" rIns="0" wrap="square" tIns="0">
            <a:spAutoFit/>
          </a:bodyPr>
          <a:lstStyle/>
          <a:p>
            <a:pPr indent="0" lvl="0" marL="0" marR="0" rtl="0" algn="l">
              <a:lnSpc>
                <a:spcPct val="200041"/>
              </a:lnSpc>
              <a:spcBef>
                <a:spcPts val="0"/>
              </a:spcBef>
              <a:spcAft>
                <a:spcPts val="0"/>
              </a:spcAft>
              <a:buNone/>
            </a:pPr>
            <a:r>
              <a:rPr b="1" i="0" lang="en-US" sz="2399" u="none" cap="none" strike="noStrike">
                <a:solidFill>
                  <a:srgbClr val="26282C"/>
                </a:solidFill>
                <a:latin typeface="Merriweather Sans"/>
                <a:ea typeface="Merriweather Sans"/>
                <a:cs typeface="Merriweather Sans"/>
                <a:sym typeface="Merriweather Sans"/>
              </a:rPr>
              <a:t>R Studio</a:t>
            </a:r>
            <a:endParaRPr/>
          </a:p>
        </p:txBody>
      </p:sp>
      <p:sp>
        <p:nvSpPr>
          <p:cNvPr id="406" name="Google Shape;406;p18"/>
          <p:cNvSpPr txBox="1"/>
          <p:nvPr/>
        </p:nvSpPr>
        <p:spPr>
          <a:xfrm>
            <a:off x="10619850" y="7848235"/>
            <a:ext cx="2617763" cy="537212"/>
          </a:xfrm>
          <a:prstGeom prst="rect">
            <a:avLst/>
          </a:prstGeom>
          <a:noFill/>
          <a:ln>
            <a:noFill/>
          </a:ln>
        </p:spPr>
        <p:txBody>
          <a:bodyPr anchorCtr="0" anchor="t" bIns="0" lIns="0" spcFirstLastPara="1" rIns="0" wrap="square" tIns="0">
            <a:spAutoFit/>
          </a:bodyPr>
          <a:lstStyle/>
          <a:p>
            <a:pPr indent="0" lvl="0" marL="0" marR="0" rtl="0" algn="l">
              <a:lnSpc>
                <a:spcPct val="200041"/>
              </a:lnSpc>
              <a:spcBef>
                <a:spcPts val="0"/>
              </a:spcBef>
              <a:spcAft>
                <a:spcPts val="0"/>
              </a:spcAft>
              <a:buNone/>
            </a:pPr>
            <a:r>
              <a:rPr b="1" i="0" lang="en-US" sz="2399" u="none" cap="none" strike="noStrike">
                <a:solidFill>
                  <a:srgbClr val="26282C"/>
                </a:solidFill>
                <a:latin typeface="Merriweather Sans"/>
                <a:ea typeface="Merriweather Sans"/>
                <a:cs typeface="Merriweather Sans"/>
                <a:sym typeface="Merriweather Sans"/>
              </a:rPr>
              <a:t>yahoo finance</a:t>
            </a:r>
            <a:endParaRPr/>
          </a:p>
        </p:txBody>
      </p:sp>
      <p:sp>
        <p:nvSpPr>
          <p:cNvPr id="407" name="Google Shape;407;p18"/>
          <p:cNvSpPr txBox="1"/>
          <p:nvPr/>
        </p:nvSpPr>
        <p:spPr>
          <a:xfrm>
            <a:off x="8814105" y="3797212"/>
            <a:ext cx="3287259" cy="444501"/>
          </a:xfrm>
          <a:prstGeom prst="rect">
            <a:avLst/>
          </a:prstGeom>
          <a:noFill/>
          <a:ln>
            <a:noFill/>
          </a:ln>
        </p:spPr>
        <p:txBody>
          <a:bodyPr anchorCtr="0" anchor="t" bIns="0" lIns="0" spcFirstLastPara="1" rIns="0" wrap="square" tIns="0">
            <a:spAutoFit/>
          </a:bodyPr>
          <a:lstStyle/>
          <a:p>
            <a:pPr indent="0" lvl="0" marL="0" marR="0" rtl="0" algn="l">
              <a:lnSpc>
                <a:spcPct val="200050"/>
              </a:lnSpc>
              <a:spcBef>
                <a:spcPts val="0"/>
              </a:spcBef>
              <a:spcAft>
                <a:spcPts val="0"/>
              </a:spcAft>
              <a:buNone/>
            </a:pPr>
            <a:r>
              <a:rPr b="0" i="0" lang="en-US" sz="1999" u="none" cap="none" strike="noStrike">
                <a:solidFill>
                  <a:srgbClr val="26282C"/>
                </a:solidFill>
                <a:latin typeface="Montserrat"/>
                <a:ea typeface="Montserrat"/>
                <a:cs typeface="Montserrat"/>
                <a:sym typeface="Montserrat"/>
              </a:rPr>
              <a:t>https://shiny.rstudio.com</a:t>
            </a:r>
            <a:endParaRPr/>
          </a:p>
        </p:txBody>
      </p:sp>
      <p:sp>
        <p:nvSpPr>
          <p:cNvPr id="408" name="Google Shape;408;p18"/>
          <p:cNvSpPr txBox="1"/>
          <p:nvPr/>
        </p:nvSpPr>
        <p:spPr>
          <a:xfrm>
            <a:off x="10619850" y="8610600"/>
            <a:ext cx="3611491" cy="444501"/>
          </a:xfrm>
          <a:prstGeom prst="rect">
            <a:avLst/>
          </a:prstGeom>
          <a:noFill/>
          <a:ln>
            <a:noFill/>
          </a:ln>
        </p:spPr>
        <p:txBody>
          <a:bodyPr anchorCtr="0" anchor="t" bIns="0" lIns="0" spcFirstLastPara="1" rIns="0" wrap="square" tIns="0">
            <a:spAutoFit/>
          </a:bodyPr>
          <a:lstStyle/>
          <a:p>
            <a:pPr indent="0" lvl="0" marL="0" marR="0" rtl="0" algn="l">
              <a:lnSpc>
                <a:spcPct val="200050"/>
              </a:lnSpc>
              <a:spcBef>
                <a:spcPts val="0"/>
              </a:spcBef>
              <a:spcAft>
                <a:spcPts val="0"/>
              </a:spcAft>
              <a:buNone/>
            </a:pPr>
            <a:r>
              <a:rPr b="0" i="0" lang="en-US" sz="1999" u="sng" cap="none" strike="noStrike">
                <a:solidFill>
                  <a:srgbClr val="26282C"/>
                </a:solidFill>
                <a:latin typeface="Montserrat"/>
                <a:ea typeface="Montserrat"/>
                <a:cs typeface="Montserrat"/>
                <a:sym typeface="Montserrat"/>
                <a:hlinkClick r:id="rId5">
                  <a:extLst>
                    <a:ext uri="{A12FA001-AC4F-418D-AE19-62706E023703}">
                      <ahyp:hlinkClr val="tx"/>
                    </a:ext>
                  </a:extLst>
                </a:hlinkClick>
              </a:rPr>
              <a:t>https://finance.yahoo.com</a:t>
            </a:r>
            <a:endParaRPr/>
          </a:p>
        </p:txBody>
      </p:sp>
      <p:sp>
        <p:nvSpPr>
          <p:cNvPr id="409" name="Google Shape;409;p18"/>
          <p:cNvSpPr txBox="1"/>
          <p:nvPr/>
        </p:nvSpPr>
        <p:spPr>
          <a:xfrm>
            <a:off x="1905650" y="923925"/>
            <a:ext cx="6191334" cy="95313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600" u="none" cap="none" strike="noStrike">
                <a:solidFill>
                  <a:srgbClr val="26282C"/>
                </a:solidFill>
                <a:latin typeface="Merriweather Sans"/>
                <a:ea typeface="Merriweather Sans"/>
                <a:cs typeface="Merriweather Sans"/>
                <a:sym typeface="Merriweather Sans"/>
              </a:rPr>
              <a:t>Resources</a:t>
            </a:r>
            <a:endParaRPr/>
          </a:p>
        </p:txBody>
      </p:sp>
      <p:sp>
        <p:nvSpPr>
          <p:cNvPr id="410" name="Google Shape;410;p18"/>
          <p:cNvSpPr txBox="1"/>
          <p:nvPr/>
        </p:nvSpPr>
        <p:spPr>
          <a:xfrm>
            <a:off x="368363" y="3103561"/>
            <a:ext cx="7452300" cy="5847600"/>
          </a:xfrm>
          <a:prstGeom prst="rect">
            <a:avLst/>
          </a:prstGeom>
          <a:noFill/>
          <a:ln>
            <a:noFill/>
          </a:ln>
        </p:spPr>
        <p:txBody>
          <a:bodyPr anchorCtr="0" anchor="t" bIns="0" lIns="0" spcFirstLastPara="1" rIns="0" wrap="square" tIns="0">
            <a:spAutoFit/>
          </a:bodyPr>
          <a:lstStyle/>
          <a:p>
            <a:pPr indent="0" lvl="0" marL="0" marR="0" rtl="0" algn="l">
              <a:lnSpc>
                <a:spcPct val="200050"/>
              </a:lnSpc>
              <a:spcBef>
                <a:spcPts val="0"/>
              </a:spcBef>
              <a:spcAft>
                <a:spcPts val="0"/>
              </a:spcAft>
              <a:buNone/>
            </a:pPr>
            <a:r>
              <a:rPr b="0" i="0" lang="en-US" sz="1999" u="none" cap="none" strike="noStrike">
                <a:solidFill>
                  <a:srgbClr val="FFFFFF"/>
                </a:solidFill>
                <a:latin typeface="Montserrat"/>
                <a:ea typeface="Montserrat"/>
                <a:cs typeface="Montserrat"/>
                <a:sym typeface="Montserrat"/>
              </a:rPr>
              <a:t> </a:t>
            </a:r>
            <a:endParaRPr/>
          </a:p>
          <a:p>
            <a:pPr indent="0" lvl="0" marL="0" marR="0" rtl="0" algn="just">
              <a:lnSpc>
                <a:spcPct val="200050"/>
              </a:lnSpc>
              <a:spcBef>
                <a:spcPts val="0"/>
              </a:spcBef>
              <a:spcAft>
                <a:spcPts val="0"/>
              </a:spcAft>
              <a:buNone/>
            </a:pPr>
            <a:r>
              <a:rPr b="0" i="0" lang="en-US" sz="1999" u="none" cap="none" strike="noStrike">
                <a:solidFill>
                  <a:srgbClr val="FFFFFF"/>
                </a:solidFill>
                <a:latin typeface="Montserrat"/>
                <a:ea typeface="Montserrat"/>
                <a:cs typeface="Montserrat"/>
                <a:sym typeface="Montserrat"/>
              </a:rPr>
              <a:t>1.)  </a:t>
            </a:r>
            <a:r>
              <a:rPr b="1" i="0" lang="en-US" sz="1999" u="sng" cap="none" strike="noStrike">
                <a:solidFill>
                  <a:srgbClr val="FFFFFF"/>
                </a:solidFill>
                <a:latin typeface="Montserrat"/>
                <a:ea typeface="Montserrat"/>
                <a:cs typeface="Montserrat"/>
                <a:sym typeface="Montserrat"/>
              </a:rPr>
              <a:t>R </a:t>
            </a:r>
            <a:r>
              <a:rPr b="1" lang="en-US" sz="1999" u="sng">
                <a:solidFill>
                  <a:srgbClr val="FFFFFF"/>
                </a:solidFill>
                <a:latin typeface="Montserrat"/>
                <a:ea typeface="Montserrat"/>
                <a:cs typeface="Montserrat"/>
                <a:sym typeface="Montserrat"/>
              </a:rPr>
              <a:t>Studio</a:t>
            </a:r>
            <a:r>
              <a:rPr b="0" i="0" lang="en-US" sz="1999" u="none" cap="none" strike="noStrike">
                <a:solidFill>
                  <a:srgbClr val="FFFFFF"/>
                </a:solidFill>
                <a:latin typeface="Montserrat"/>
                <a:ea typeface="Montserrat"/>
                <a:cs typeface="Montserrat"/>
                <a:sym typeface="Montserrat"/>
              </a:rPr>
              <a:t> :</a:t>
            </a:r>
            <a:r>
              <a:rPr lang="en-US" sz="1999">
                <a:solidFill>
                  <a:srgbClr val="FFFFFF"/>
                </a:solidFill>
                <a:latin typeface="Montserrat"/>
                <a:ea typeface="Montserrat"/>
                <a:cs typeface="Montserrat"/>
                <a:sym typeface="Montserrat"/>
              </a:rPr>
              <a:t>RStudio integrates with R as an IDE to provide further functionality. RStdio combines a source code editor,bulid automation tools and a debugger.</a:t>
            </a:r>
            <a:endParaRPr sz="1500">
              <a:solidFill>
                <a:srgbClr val="202124"/>
              </a:solidFill>
              <a:highlight>
                <a:srgbClr val="FFFFFF"/>
              </a:highlight>
            </a:endParaRPr>
          </a:p>
          <a:p>
            <a:pPr indent="0" lvl="0" marL="0" marR="0" rtl="0" algn="just">
              <a:lnSpc>
                <a:spcPct val="200050"/>
              </a:lnSpc>
              <a:spcBef>
                <a:spcPts val="0"/>
              </a:spcBef>
              <a:spcAft>
                <a:spcPts val="0"/>
              </a:spcAft>
              <a:buNone/>
            </a:pPr>
            <a:r>
              <a:rPr b="0" i="0" lang="en-US" sz="1999" u="none" cap="none" strike="noStrike">
                <a:solidFill>
                  <a:srgbClr val="FFFFFF"/>
                </a:solidFill>
                <a:latin typeface="Montserrat"/>
                <a:ea typeface="Montserrat"/>
                <a:cs typeface="Montserrat"/>
                <a:sym typeface="Montserrat"/>
              </a:rPr>
              <a:t>2.) </a:t>
            </a:r>
            <a:r>
              <a:rPr b="1" i="0" lang="en-US" sz="1999" u="sng" cap="none" strike="noStrike">
                <a:solidFill>
                  <a:srgbClr val="FFFFFF"/>
                </a:solidFill>
                <a:latin typeface="Montserrat"/>
                <a:ea typeface="Montserrat"/>
                <a:cs typeface="Montserrat"/>
                <a:sym typeface="Montserrat"/>
              </a:rPr>
              <a:t>Shiny</a:t>
            </a:r>
            <a:r>
              <a:rPr b="0" i="0" lang="en-US" sz="1999" u="none" cap="none" strike="noStrike">
                <a:solidFill>
                  <a:srgbClr val="FFFFFF"/>
                </a:solidFill>
                <a:latin typeface="Montserrat"/>
                <a:ea typeface="Montserrat"/>
                <a:cs typeface="Montserrat"/>
                <a:sym typeface="Montserrat"/>
              </a:rPr>
              <a:t> : Shiny is an R package that makes it easy to build interactive web apps straight from R.</a:t>
            </a:r>
            <a:endParaRPr b="0" i="0" sz="1999" u="none" cap="none" strike="noStrike">
              <a:solidFill>
                <a:srgbClr val="FFFFFF"/>
              </a:solidFill>
              <a:latin typeface="Montserrat"/>
              <a:ea typeface="Montserrat"/>
              <a:cs typeface="Montserrat"/>
              <a:sym typeface="Montserrat"/>
            </a:endParaRPr>
          </a:p>
          <a:p>
            <a:pPr indent="0" lvl="0" marL="0" marR="0" rtl="0" algn="just">
              <a:lnSpc>
                <a:spcPct val="200050"/>
              </a:lnSpc>
              <a:spcBef>
                <a:spcPts val="0"/>
              </a:spcBef>
              <a:spcAft>
                <a:spcPts val="0"/>
              </a:spcAft>
              <a:buNone/>
            </a:pPr>
            <a:r>
              <a:rPr b="0" i="0" lang="en-US" sz="1999" u="none" cap="none" strike="noStrike">
                <a:solidFill>
                  <a:srgbClr val="FFFFFF"/>
                </a:solidFill>
                <a:latin typeface="Montserrat"/>
                <a:ea typeface="Montserrat"/>
                <a:cs typeface="Montserrat"/>
                <a:sym typeface="Montserrat"/>
              </a:rPr>
              <a:t>3.) </a:t>
            </a:r>
            <a:r>
              <a:rPr b="1" i="0" lang="en-US" sz="1999" u="sng" cap="none" strike="noStrike">
                <a:solidFill>
                  <a:srgbClr val="FFFFFF"/>
                </a:solidFill>
                <a:latin typeface="Montserrat"/>
                <a:ea typeface="Montserrat"/>
                <a:cs typeface="Montserrat"/>
                <a:sym typeface="Montserrat"/>
              </a:rPr>
              <a:t>Yahoo Finance</a:t>
            </a:r>
            <a:r>
              <a:rPr b="0" i="0" lang="en-US" sz="1999" u="none" cap="none" strike="noStrike">
                <a:solidFill>
                  <a:srgbClr val="FFFFFF"/>
                </a:solidFill>
                <a:latin typeface="Montserrat"/>
                <a:ea typeface="Montserrat"/>
                <a:cs typeface="Montserrat"/>
                <a:sym typeface="Montserrat"/>
              </a:rPr>
              <a:t> : It's the place for insight-driven investors, financial professionals and business leaders who take their money seriously.</a:t>
            </a:r>
            <a:endParaRPr/>
          </a:p>
          <a:p>
            <a:pPr indent="0" lvl="0" marL="0" marR="0" rtl="0" algn="just">
              <a:lnSpc>
                <a:spcPct val="200050"/>
              </a:lnSpc>
              <a:spcBef>
                <a:spcPts val="0"/>
              </a:spcBef>
              <a:spcAft>
                <a:spcPts val="0"/>
              </a:spcAft>
              <a:buNone/>
            </a:pPr>
            <a:r>
              <a:t/>
            </a:r>
            <a:endParaRPr b="1" i="0" sz="199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grpSp>
        <p:nvGrpSpPr>
          <p:cNvPr id="415" name="Google Shape;415;p19"/>
          <p:cNvGrpSpPr/>
          <p:nvPr/>
        </p:nvGrpSpPr>
        <p:grpSpPr>
          <a:xfrm>
            <a:off x="-62" y="3211356"/>
            <a:ext cx="18288118" cy="7427165"/>
            <a:chOff x="0" y="-38100"/>
            <a:chExt cx="4816592" cy="1956113"/>
          </a:xfrm>
        </p:grpSpPr>
        <p:sp>
          <p:nvSpPr>
            <p:cNvPr id="416" name="Google Shape;416;p19"/>
            <p:cNvSpPr/>
            <p:nvPr/>
          </p:nvSpPr>
          <p:spPr>
            <a:xfrm>
              <a:off x="0" y="0"/>
              <a:ext cx="4816592" cy="1918013"/>
            </a:xfrm>
            <a:custGeom>
              <a:rect b="b" l="l" r="r" t="t"/>
              <a:pathLst>
                <a:path extrusionOk="0" h="1918013" w="4816592">
                  <a:moveTo>
                    <a:pt x="0" y="0"/>
                  </a:moveTo>
                  <a:lnTo>
                    <a:pt x="4816592" y="0"/>
                  </a:lnTo>
                  <a:lnTo>
                    <a:pt x="4816592" y="1918013"/>
                  </a:lnTo>
                  <a:lnTo>
                    <a:pt x="0" y="1918013"/>
                  </a:lnTo>
                  <a:close/>
                </a:path>
              </a:pathLst>
            </a:custGeom>
            <a:solidFill>
              <a:srgbClr val="26282C"/>
            </a:solidFill>
            <a:ln>
              <a:noFill/>
            </a:ln>
          </p:spPr>
        </p:sp>
        <p:sp>
          <p:nvSpPr>
            <p:cNvPr id="417" name="Google Shape;417;p19"/>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8" name="Google Shape;418;p19"/>
          <p:cNvGrpSpPr/>
          <p:nvPr/>
        </p:nvGrpSpPr>
        <p:grpSpPr>
          <a:xfrm>
            <a:off x="12425596" y="884039"/>
            <a:ext cx="3956754" cy="4096347"/>
            <a:chOff x="0" y="-38100"/>
            <a:chExt cx="1042108" cy="1078873"/>
          </a:xfrm>
        </p:grpSpPr>
        <p:sp>
          <p:nvSpPr>
            <p:cNvPr id="419" name="Google Shape;419;p19"/>
            <p:cNvSpPr/>
            <p:nvPr/>
          </p:nvSpPr>
          <p:spPr>
            <a:xfrm>
              <a:off x="0" y="0"/>
              <a:ext cx="1042108" cy="1040773"/>
            </a:xfrm>
            <a:custGeom>
              <a:rect b="b" l="l" r="r" t="t"/>
              <a:pathLst>
                <a:path extrusionOk="0" h="1040773" w="1042108">
                  <a:moveTo>
                    <a:pt x="0" y="0"/>
                  </a:moveTo>
                  <a:lnTo>
                    <a:pt x="1042108" y="0"/>
                  </a:lnTo>
                  <a:lnTo>
                    <a:pt x="1042108" y="1040773"/>
                  </a:lnTo>
                  <a:lnTo>
                    <a:pt x="0" y="1040773"/>
                  </a:lnTo>
                  <a:close/>
                </a:path>
              </a:pathLst>
            </a:custGeom>
            <a:solidFill>
              <a:srgbClr val="CBDB2A"/>
            </a:solidFill>
            <a:ln>
              <a:noFill/>
            </a:ln>
          </p:spPr>
        </p:sp>
        <p:sp>
          <p:nvSpPr>
            <p:cNvPr id="420" name="Google Shape;420;p19"/>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1" name="Google Shape;421;p19"/>
          <p:cNvGrpSpPr/>
          <p:nvPr/>
        </p:nvGrpSpPr>
        <p:grpSpPr>
          <a:xfrm>
            <a:off x="10274587" y="5696586"/>
            <a:ext cx="3956754" cy="4096347"/>
            <a:chOff x="0" y="-38100"/>
            <a:chExt cx="1042108" cy="1078873"/>
          </a:xfrm>
        </p:grpSpPr>
        <p:sp>
          <p:nvSpPr>
            <p:cNvPr id="422" name="Google Shape;422;p19"/>
            <p:cNvSpPr/>
            <p:nvPr/>
          </p:nvSpPr>
          <p:spPr>
            <a:xfrm>
              <a:off x="0" y="0"/>
              <a:ext cx="1042108" cy="1040773"/>
            </a:xfrm>
            <a:custGeom>
              <a:rect b="b" l="l" r="r" t="t"/>
              <a:pathLst>
                <a:path extrusionOk="0" h="1040773" w="1042108">
                  <a:moveTo>
                    <a:pt x="0" y="0"/>
                  </a:moveTo>
                  <a:lnTo>
                    <a:pt x="1042108" y="0"/>
                  </a:lnTo>
                  <a:lnTo>
                    <a:pt x="1042108" y="1040773"/>
                  </a:lnTo>
                  <a:lnTo>
                    <a:pt x="0" y="1040773"/>
                  </a:lnTo>
                  <a:close/>
                </a:path>
              </a:pathLst>
            </a:custGeom>
            <a:solidFill>
              <a:srgbClr val="CBDB2A"/>
            </a:solidFill>
            <a:ln>
              <a:noFill/>
            </a:ln>
          </p:spPr>
        </p:sp>
        <p:sp>
          <p:nvSpPr>
            <p:cNvPr id="423" name="Google Shape;423;p19"/>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4" name="Google Shape;424;p19"/>
          <p:cNvGrpSpPr/>
          <p:nvPr/>
        </p:nvGrpSpPr>
        <p:grpSpPr>
          <a:xfrm>
            <a:off x="8144609" y="884039"/>
            <a:ext cx="3956754" cy="4096347"/>
            <a:chOff x="0" y="-38100"/>
            <a:chExt cx="1042108" cy="1078873"/>
          </a:xfrm>
        </p:grpSpPr>
        <p:sp>
          <p:nvSpPr>
            <p:cNvPr id="425" name="Google Shape;425;p19"/>
            <p:cNvSpPr/>
            <p:nvPr/>
          </p:nvSpPr>
          <p:spPr>
            <a:xfrm>
              <a:off x="0" y="0"/>
              <a:ext cx="1042108" cy="1040773"/>
            </a:xfrm>
            <a:custGeom>
              <a:rect b="b" l="l" r="r" t="t"/>
              <a:pathLst>
                <a:path extrusionOk="0" h="1040773" w="1042108">
                  <a:moveTo>
                    <a:pt x="0" y="0"/>
                  </a:moveTo>
                  <a:lnTo>
                    <a:pt x="1042108" y="0"/>
                  </a:lnTo>
                  <a:lnTo>
                    <a:pt x="1042108" y="1040773"/>
                  </a:lnTo>
                  <a:lnTo>
                    <a:pt x="0" y="1040773"/>
                  </a:lnTo>
                  <a:close/>
                </a:path>
              </a:pathLst>
            </a:custGeom>
            <a:solidFill>
              <a:srgbClr val="CBDB2A"/>
            </a:solidFill>
            <a:ln>
              <a:noFill/>
            </a:ln>
          </p:spPr>
        </p:sp>
        <p:sp>
          <p:nvSpPr>
            <p:cNvPr id="426" name="Google Shape;426;p19"/>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27" name="Google Shape;427;p19"/>
          <p:cNvPicPr preferRelativeResize="0"/>
          <p:nvPr/>
        </p:nvPicPr>
        <p:blipFill rotWithShape="1">
          <a:blip r:embed="rId3">
            <a:alphaModFix/>
          </a:blip>
          <a:srcRect b="0" l="0" r="0" t="0"/>
          <a:stretch/>
        </p:blipFill>
        <p:spPr>
          <a:xfrm>
            <a:off x="8585382" y="1792058"/>
            <a:ext cx="1117235" cy="1117235"/>
          </a:xfrm>
          <a:prstGeom prst="rect">
            <a:avLst/>
          </a:prstGeom>
          <a:noFill/>
          <a:ln>
            <a:noFill/>
          </a:ln>
        </p:spPr>
      </p:pic>
      <p:pic>
        <p:nvPicPr>
          <p:cNvPr id="428" name="Google Shape;428;p19"/>
          <p:cNvPicPr preferRelativeResize="0"/>
          <p:nvPr/>
        </p:nvPicPr>
        <p:blipFill rotWithShape="1">
          <a:blip r:embed="rId3">
            <a:alphaModFix/>
          </a:blip>
          <a:srcRect b="0" l="0" r="0" t="0"/>
          <a:stretch/>
        </p:blipFill>
        <p:spPr>
          <a:xfrm>
            <a:off x="10619850" y="6540499"/>
            <a:ext cx="1117235" cy="1117235"/>
          </a:xfrm>
          <a:prstGeom prst="rect">
            <a:avLst/>
          </a:prstGeom>
          <a:noFill/>
          <a:ln>
            <a:noFill/>
          </a:ln>
        </p:spPr>
      </p:pic>
      <p:pic>
        <p:nvPicPr>
          <p:cNvPr id="429" name="Google Shape;429;p19"/>
          <p:cNvPicPr preferRelativeResize="0"/>
          <p:nvPr/>
        </p:nvPicPr>
        <p:blipFill rotWithShape="1">
          <a:blip r:embed="rId4">
            <a:alphaModFix/>
          </a:blip>
          <a:srcRect b="0" l="0" r="0" t="0"/>
          <a:stretch/>
        </p:blipFill>
        <p:spPr>
          <a:xfrm>
            <a:off x="13018856" y="1744433"/>
            <a:ext cx="1212485" cy="1212485"/>
          </a:xfrm>
          <a:prstGeom prst="rect">
            <a:avLst/>
          </a:prstGeom>
          <a:noFill/>
          <a:ln>
            <a:noFill/>
          </a:ln>
        </p:spPr>
      </p:pic>
      <p:sp>
        <p:nvSpPr>
          <p:cNvPr id="430" name="Google Shape;430;p19"/>
          <p:cNvSpPr txBox="1"/>
          <p:nvPr/>
        </p:nvSpPr>
        <p:spPr>
          <a:xfrm>
            <a:off x="8560705" y="3268892"/>
            <a:ext cx="2617763" cy="537212"/>
          </a:xfrm>
          <a:prstGeom prst="rect">
            <a:avLst/>
          </a:prstGeom>
          <a:noFill/>
          <a:ln>
            <a:noFill/>
          </a:ln>
        </p:spPr>
        <p:txBody>
          <a:bodyPr anchorCtr="0" anchor="t" bIns="0" lIns="0" spcFirstLastPara="1" rIns="0" wrap="square" tIns="0">
            <a:spAutoFit/>
          </a:bodyPr>
          <a:lstStyle/>
          <a:p>
            <a:pPr indent="0" lvl="0" marL="0" marR="0" rtl="0" algn="l">
              <a:lnSpc>
                <a:spcPct val="200041"/>
              </a:lnSpc>
              <a:spcBef>
                <a:spcPts val="0"/>
              </a:spcBef>
              <a:spcAft>
                <a:spcPts val="0"/>
              </a:spcAft>
              <a:buNone/>
            </a:pPr>
            <a:r>
              <a:rPr b="1" i="0" lang="en-US" sz="2399" u="none" cap="none" strike="noStrike">
                <a:solidFill>
                  <a:srgbClr val="26282C"/>
                </a:solidFill>
                <a:latin typeface="Merriweather Sans"/>
                <a:ea typeface="Merriweather Sans"/>
                <a:cs typeface="Merriweather Sans"/>
                <a:sym typeface="Merriweather Sans"/>
              </a:rPr>
              <a:t>Github</a:t>
            </a:r>
            <a:endParaRPr/>
          </a:p>
        </p:txBody>
      </p:sp>
      <p:sp>
        <p:nvSpPr>
          <p:cNvPr id="431" name="Google Shape;431;p19"/>
          <p:cNvSpPr txBox="1"/>
          <p:nvPr/>
        </p:nvSpPr>
        <p:spPr>
          <a:xfrm>
            <a:off x="12779261" y="3345092"/>
            <a:ext cx="2414729" cy="462916"/>
          </a:xfrm>
          <a:prstGeom prst="rect">
            <a:avLst/>
          </a:prstGeom>
          <a:noFill/>
          <a:ln>
            <a:noFill/>
          </a:ln>
        </p:spPr>
        <p:txBody>
          <a:bodyPr anchorCtr="0" anchor="t" bIns="0" lIns="0" spcFirstLastPara="1" rIns="0" wrap="square" tIns="0">
            <a:spAutoFit/>
          </a:bodyPr>
          <a:lstStyle/>
          <a:p>
            <a:pPr indent="0" lvl="0" marL="0" marR="0" rtl="0" algn="l">
              <a:lnSpc>
                <a:spcPct val="165027"/>
              </a:lnSpc>
              <a:spcBef>
                <a:spcPts val="0"/>
              </a:spcBef>
              <a:spcAft>
                <a:spcPts val="0"/>
              </a:spcAft>
              <a:buNone/>
            </a:pPr>
            <a:r>
              <a:rPr b="1" i="0" lang="en-US" sz="2399" u="none" cap="none" strike="noStrike">
                <a:solidFill>
                  <a:srgbClr val="26282C"/>
                </a:solidFill>
                <a:latin typeface="Merriweather Sans"/>
                <a:ea typeface="Merriweather Sans"/>
                <a:cs typeface="Merriweather Sans"/>
                <a:sym typeface="Merriweather Sans"/>
              </a:rPr>
              <a:t>R Pubs</a:t>
            </a:r>
            <a:endParaRPr/>
          </a:p>
        </p:txBody>
      </p:sp>
      <p:sp>
        <p:nvSpPr>
          <p:cNvPr id="432" name="Google Shape;432;p19"/>
          <p:cNvSpPr txBox="1"/>
          <p:nvPr/>
        </p:nvSpPr>
        <p:spPr>
          <a:xfrm>
            <a:off x="10563759" y="7972060"/>
            <a:ext cx="2617800" cy="369300"/>
          </a:xfrm>
          <a:prstGeom prst="rect">
            <a:avLst/>
          </a:prstGeom>
          <a:noFill/>
          <a:ln>
            <a:noFill/>
          </a:ln>
        </p:spPr>
        <p:txBody>
          <a:bodyPr anchorCtr="0" anchor="t" bIns="0" lIns="0" spcFirstLastPara="1" rIns="0" wrap="square" tIns="0">
            <a:spAutoFit/>
          </a:bodyPr>
          <a:lstStyle/>
          <a:p>
            <a:pPr indent="0" lvl="0" marL="0" marR="0" rtl="0" algn="l">
              <a:lnSpc>
                <a:spcPct val="200041"/>
              </a:lnSpc>
              <a:spcBef>
                <a:spcPts val="0"/>
              </a:spcBef>
              <a:spcAft>
                <a:spcPts val="0"/>
              </a:spcAft>
              <a:buNone/>
            </a:pPr>
            <a:r>
              <a:rPr b="1" lang="en-US" sz="2399">
                <a:solidFill>
                  <a:srgbClr val="26282C"/>
                </a:solidFill>
                <a:latin typeface="Merriweather Sans"/>
                <a:ea typeface="Merriweather Sans"/>
                <a:cs typeface="Merriweather Sans"/>
                <a:sym typeface="Merriweather Sans"/>
              </a:rPr>
              <a:t>Tutorials Point</a:t>
            </a:r>
            <a:endParaRPr/>
          </a:p>
        </p:txBody>
      </p:sp>
      <p:sp>
        <p:nvSpPr>
          <p:cNvPr id="433" name="Google Shape;433;p19"/>
          <p:cNvSpPr txBox="1"/>
          <p:nvPr/>
        </p:nvSpPr>
        <p:spPr>
          <a:xfrm>
            <a:off x="8585382" y="3797212"/>
            <a:ext cx="3287259" cy="444501"/>
          </a:xfrm>
          <a:prstGeom prst="rect">
            <a:avLst/>
          </a:prstGeom>
          <a:noFill/>
          <a:ln>
            <a:noFill/>
          </a:ln>
        </p:spPr>
        <p:txBody>
          <a:bodyPr anchorCtr="0" anchor="t" bIns="0" lIns="0" spcFirstLastPara="1" rIns="0" wrap="square" tIns="0">
            <a:spAutoFit/>
          </a:bodyPr>
          <a:lstStyle/>
          <a:p>
            <a:pPr indent="0" lvl="0" marL="0" marR="0" rtl="0" algn="l">
              <a:lnSpc>
                <a:spcPct val="200050"/>
              </a:lnSpc>
              <a:spcBef>
                <a:spcPts val="0"/>
              </a:spcBef>
              <a:spcAft>
                <a:spcPts val="0"/>
              </a:spcAft>
              <a:buNone/>
            </a:pPr>
            <a:r>
              <a:rPr b="0" i="0" lang="en-US" sz="1999" u="none" cap="none" strike="noStrike">
                <a:solidFill>
                  <a:srgbClr val="26282C"/>
                </a:solidFill>
                <a:latin typeface="Montserrat"/>
                <a:ea typeface="Montserrat"/>
                <a:cs typeface="Montserrat"/>
                <a:sym typeface="Montserrat"/>
              </a:rPr>
              <a:t>https://shiny.rstudio.com</a:t>
            </a:r>
            <a:endParaRPr/>
          </a:p>
        </p:txBody>
      </p:sp>
      <p:sp>
        <p:nvSpPr>
          <p:cNvPr id="434" name="Google Shape;434;p19"/>
          <p:cNvSpPr txBox="1"/>
          <p:nvPr/>
        </p:nvSpPr>
        <p:spPr>
          <a:xfrm>
            <a:off x="10563759" y="8499747"/>
            <a:ext cx="3611400" cy="215400"/>
          </a:xfrm>
          <a:prstGeom prst="rect">
            <a:avLst/>
          </a:prstGeom>
          <a:noFill/>
          <a:ln>
            <a:noFill/>
          </a:ln>
        </p:spPr>
        <p:txBody>
          <a:bodyPr anchorCtr="0" anchor="t" bIns="0" lIns="0" spcFirstLastPara="1" rIns="0" wrap="square" tIns="0">
            <a:spAutoFit/>
          </a:bodyPr>
          <a:lstStyle/>
          <a:p>
            <a:pPr indent="0" lvl="0" marL="0" marR="0" rtl="0" algn="l">
              <a:lnSpc>
                <a:spcPct val="200050"/>
              </a:lnSpc>
              <a:spcBef>
                <a:spcPts val="0"/>
              </a:spcBef>
              <a:spcAft>
                <a:spcPts val="0"/>
              </a:spcAft>
              <a:buNone/>
            </a:pPr>
            <a:r>
              <a:t/>
            </a:r>
            <a:endParaRPr/>
          </a:p>
        </p:txBody>
      </p:sp>
      <p:sp>
        <p:nvSpPr>
          <p:cNvPr id="435" name="Google Shape;435;p19"/>
          <p:cNvSpPr txBox="1"/>
          <p:nvPr/>
        </p:nvSpPr>
        <p:spPr>
          <a:xfrm>
            <a:off x="1905650" y="923925"/>
            <a:ext cx="6191334" cy="95313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600" u="none" cap="none" strike="noStrike">
                <a:solidFill>
                  <a:srgbClr val="26282C"/>
                </a:solidFill>
                <a:latin typeface="Merriweather Sans"/>
                <a:ea typeface="Merriweather Sans"/>
                <a:cs typeface="Merriweather Sans"/>
                <a:sym typeface="Merriweather Sans"/>
              </a:rPr>
              <a:t>Resources</a:t>
            </a:r>
            <a:endParaRPr/>
          </a:p>
        </p:txBody>
      </p:sp>
      <p:sp>
        <p:nvSpPr>
          <p:cNvPr id="436" name="Google Shape;436;p19"/>
          <p:cNvSpPr txBox="1"/>
          <p:nvPr/>
        </p:nvSpPr>
        <p:spPr>
          <a:xfrm>
            <a:off x="126500" y="3559713"/>
            <a:ext cx="8018100" cy="7078800"/>
          </a:xfrm>
          <a:prstGeom prst="rect">
            <a:avLst/>
          </a:prstGeom>
          <a:noFill/>
          <a:ln>
            <a:noFill/>
          </a:ln>
        </p:spPr>
        <p:txBody>
          <a:bodyPr anchorCtr="0" anchor="t" bIns="0" lIns="0" spcFirstLastPara="1" rIns="0" wrap="square" tIns="0">
            <a:spAutoFit/>
          </a:bodyPr>
          <a:lstStyle/>
          <a:p>
            <a:pPr indent="0" lvl="0" marL="0" marR="0" rtl="0" algn="just">
              <a:lnSpc>
                <a:spcPct val="200050"/>
              </a:lnSpc>
              <a:spcBef>
                <a:spcPts val="0"/>
              </a:spcBef>
              <a:spcAft>
                <a:spcPts val="0"/>
              </a:spcAft>
              <a:buNone/>
            </a:pPr>
            <a:r>
              <a:rPr lang="en-US" sz="1999">
                <a:solidFill>
                  <a:srgbClr val="FFFFFF"/>
                </a:solidFill>
                <a:latin typeface="Montserrat"/>
                <a:ea typeface="Montserrat"/>
                <a:cs typeface="Montserrat"/>
                <a:sym typeface="Montserrat"/>
              </a:rPr>
              <a:t>4</a:t>
            </a:r>
            <a:r>
              <a:rPr b="0" i="0" lang="en-US" sz="1999" u="none" cap="none" strike="noStrike">
                <a:solidFill>
                  <a:srgbClr val="FFFFFF"/>
                </a:solidFill>
                <a:latin typeface="Montserrat"/>
                <a:ea typeface="Montserrat"/>
                <a:cs typeface="Montserrat"/>
                <a:sym typeface="Montserrat"/>
              </a:rPr>
              <a:t>.) </a:t>
            </a:r>
            <a:r>
              <a:rPr b="1" lang="en-US" sz="1999" u="sng">
                <a:solidFill>
                  <a:srgbClr val="FFFFFF"/>
                </a:solidFill>
                <a:latin typeface="Montserrat"/>
                <a:ea typeface="Montserrat"/>
                <a:cs typeface="Montserrat"/>
                <a:sym typeface="Montserrat"/>
              </a:rPr>
              <a:t>GitHub</a:t>
            </a:r>
            <a:r>
              <a:rPr b="0" i="0" lang="en-US" sz="1999" u="none" cap="none" strike="noStrike">
                <a:solidFill>
                  <a:srgbClr val="FFFFFF"/>
                </a:solidFill>
                <a:latin typeface="Montserrat"/>
                <a:ea typeface="Montserrat"/>
                <a:cs typeface="Montserrat"/>
                <a:sym typeface="Montserrat"/>
              </a:rPr>
              <a:t> :</a:t>
            </a:r>
            <a:r>
              <a:rPr lang="en-US" sz="1999">
                <a:solidFill>
                  <a:srgbClr val="FFFFFF"/>
                </a:solidFill>
                <a:latin typeface="Montserrat"/>
                <a:ea typeface="Montserrat"/>
                <a:cs typeface="Montserrat"/>
                <a:sym typeface="Montserrat"/>
              </a:rPr>
              <a:t>GitHub is a code  hosting platform for version control and collaboration. It lets you and others work together on projects from anywhere.</a:t>
            </a:r>
            <a:endParaRPr b="0" i="0" sz="1999" u="none" cap="none" strike="noStrike">
              <a:solidFill>
                <a:srgbClr val="FFFFFF"/>
              </a:solidFill>
              <a:latin typeface="Montserrat"/>
              <a:ea typeface="Montserrat"/>
              <a:cs typeface="Montserrat"/>
              <a:sym typeface="Montserrat"/>
            </a:endParaRPr>
          </a:p>
          <a:p>
            <a:pPr indent="0" lvl="0" marL="0" marR="0" rtl="0" algn="just">
              <a:lnSpc>
                <a:spcPct val="200050"/>
              </a:lnSpc>
              <a:spcBef>
                <a:spcPts val="0"/>
              </a:spcBef>
              <a:spcAft>
                <a:spcPts val="0"/>
              </a:spcAft>
              <a:buNone/>
            </a:pPr>
            <a:r>
              <a:rPr lang="en-US" sz="1999">
                <a:solidFill>
                  <a:srgbClr val="FFFFFF"/>
                </a:solidFill>
                <a:latin typeface="Montserrat"/>
                <a:ea typeface="Montserrat"/>
                <a:cs typeface="Montserrat"/>
                <a:sym typeface="Montserrat"/>
              </a:rPr>
              <a:t>5</a:t>
            </a:r>
            <a:r>
              <a:rPr b="0" i="0" lang="en-US" sz="1999" u="none" cap="none" strike="noStrike">
                <a:solidFill>
                  <a:srgbClr val="FFFFFF"/>
                </a:solidFill>
                <a:latin typeface="Montserrat"/>
                <a:ea typeface="Montserrat"/>
                <a:cs typeface="Montserrat"/>
                <a:sym typeface="Montserrat"/>
              </a:rPr>
              <a:t>.) </a:t>
            </a:r>
            <a:r>
              <a:rPr b="1" lang="en-US" sz="1999" u="sng">
                <a:solidFill>
                  <a:srgbClr val="FFFFFF"/>
                </a:solidFill>
                <a:latin typeface="Montserrat"/>
                <a:ea typeface="Montserrat"/>
                <a:cs typeface="Montserrat"/>
                <a:sym typeface="Montserrat"/>
              </a:rPr>
              <a:t>R Pubs</a:t>
            </a:r>
            <a:r>
              <a:rPr b="0" i="0" lang="en-US" sz="1999" u="none" cap="none" strike="noStrike">
                <a:solidFill>
                  <a:srgbClr val="FFFFFF"/>
                </a:solidFill>
                <a:latin typeface="Montserrat"/>
                <a:ea typeface="Montserrat"/>
                <a:cs typeface="Montserrat"/>
                <a:sym typeface="Montserrat"/>
              </a:rPr>
              <a:t> : </a:t>
            </a:r>
            <a:r>
              <a:rPr lang="en-US" sz="1999">
                <a:solidFill>
                  <a:srgbClr val="FFFFFF"/>
                </a:solidFill>
                <a:latin typeface="Montserrat"/>
                <a:ea typeface="Montserrat"/>
                <a:cs typeface="Montserrat"/>
                <a:sym typeface="Montserrat"/>
              </a:rPr>
              <a:t>Rpubs is an open publishing platform for HTML documents produced using RMarkdown from within RStudio, it provides a simple way to host and share your presentations and documents.</a:t>
            </a:r>
            <a:r>
              <a:rPr lang="en-US" sz="1999">
                <a:solidFill>
                  <a:srgbClr val="FFFFFF"/>
                </a:solidFill>
                <a:latin typeface="Montserrat"/>
                <a:ea typeface="Montserrat"/>
                <a:cs typeface="Montserrat"/>
                <a:sym typeface="Montserrat"/>
              </a:rPr>
              <a:t> Documents stored on RPubs are available publically and allow other to comment on your content.</a:t>
            </a:r>
            <a:r>
              <a:rPr lang="en-US" sz="1999">
                <a:solidFill>
                  <a:srgbClr val="FFFFFF"/>
                </a:solidFill>
                <a:latin typeface="Montserrat"/>
                <a:ea typeface="Montserrat"/>
                <a:cs typeface="Montserrat"/>
                <a:sym typeface="Montserrat"/>
              </a:rPr>
              <a:t>.</a:t>
            </a:r>
            <a:endParaRPr b="0" i="0" sz="1999" u="none" cap="none" strike="noStrike">
              <a:solidFill>
                <a:srgbClr val="FFFFFF"/>
              </a:solidFill>
              <a:latin typeface="Montserrat"/>
              <a:ea typeface="Montserrat"/>
              <a:cs typeface="Montserrat"/>
              <a:sym typeface="Montserrat"/>
            </a:endParaRPr>
          </a:p>
          <a:p>
            <a:pPr indent="0" lvl="0" marL="0" marR="0" rtl="0" algn="just">
              <a:lnSpc>
                <a:spcPct val="200050"/>
              </a:lnSpc>
              <a:spcBef>
                <a:spcPts val="0"/>
              </a:spcBef>
              <a:spcAft>
                <a:spcPts val="0"/>
              </a:spcAft>
              <a:buNone/>
            </a:pPr>
            <a:r>
              <a:rPr lang="en-US" sz="1999">
                <a:solidFill>
                  <a:srgbClr val="FFFFFF"/>
                </a:solidFill>
                <a:latin typeface="Montserrat"/>
                <a:ea typeface="Montserrat"/>
                <a:cs typeface="Montserrat"/>
                <a:sym typeface="Montserrat"/>
              </a:rPr>
              <a:t>6</a:t>
            </a:r>
            <a:r>
              <a:rPr b="0" i="0" lang="en-US" sz="1999" u="none" cap="none" strike="noStrike">
                <a:solidFill>
                  <a:srgbClr val="FFFFFF"/>
                </a:solidFill>
                <a:latin typeface="Montserrat"/>
                <a:ea typeface="Montserrat"/>
                <a:cs typeface="Montserrat"/>
                <a:sym typeface="Montserrat"/>
              </a:rPr>
              <a:t>.) </a:t>
            </a:r>
            <a:r>
              <a:rPr b="1" lang="en-US" sz="1999" u="sng">
                <a:solidFill>
                  <a:srgbClr val="FFFFFF"/>
                </a:solidFill>
                <a:latin typeface="Montserrat"/>
                <a:ea typeface="Montserrat"/>
                <a:cs typeface="Montserrat"/>
                <a:sym typeface="Montserrat"/>
              </a:rPr>
              <a:t>Tutorials Point</a:t>
            </a:r>
            <a:r>
              <a:rPr b="0" i="0" lang="en-US" sz="1999" u="none" cap="none" strike="noStrike">
                <a:solidFill>
                  <a:srgbClr val="FFFFFF"/>
                </a:solidFill>
                <a:latin typeface="Montserrat"/>
                <a:ea typeface="Montserrat"/>
                <a:cs typeface="Montserrat"/>
                <a:sym typeface="Montserrat"/>
              </a:rPr>
              <a:t> : </a:t>
            </a:r>
            <a:r>
              <a:rPr lang="en-US" sz="1999">
                <a:solidFill>
                  <a:srgbClr val="FFFFFF"/>
                </a:solidFill>
                <a:latin typeface="Montserrat"/>
                <a:ea typeface="Montserrat"/>
                <a:cs typeface="Montserrat"/>
                <a:sym typeface="Montserrat"/>
              </a:rPr>
              <a:t>Tutorials point is a dedicated website to provide quality online education in the domains of Computer Science, Information Technology, Programming Languages, and other Engineering as well as Management subjects.</a:t>
            </a:r>
            <a:endParaRPr b="1" i="0" sz="1999" u="none" cap="none" strike="noStrike">
              <a:solidFill>
                <a:srgbClr val="FFFFFF"/>
              </a:solidFill>
              <a:latin typeface="Montserrat"/>
              <a:ea typeface="Montserrat"/>
              <a:cs typeface="Montserrat"/>
              <a:sym typeface="Montserrat"/>
            </a:endParaRPr>
          </a:p>
        </p:txBody>
      </p:sp>
      <p:sp>
        <p:nvSpPr>
          <p:cNvPr id="437" name="Google Shape;437;p19"/>
          <p:cNvSpPr txBox="1"/>
          <p:nvPr/>
        </p:nvSpPr>
        <p:spPr>
          <a:xfrm>
            <a:off x="12779261" y="3797212"/>
            <a:ext cx="3611491" cy="444501"/>
          </a:xfrm>
          <a:prstGeom prst="rect">
            <a:avLst/>
          </a:prstGeom>
          <a:noFill/>
          <a:ln>
            <a:noFill/>
          </a:ln>
        </p:spPr>
        <p:txBody>
          <a:bodyPr anchorCtr="0" anchor="t" bIns="0" lIns="0" spcFirstLastPara="1" rIns="0" wrap="square" tIns="0">
            <a:spAutoFit/>
          </a:bodyPr>
          <a:lstStyle/>
          <a:p>
            <a:pPr indent="0" lvl="0" marL="0" marR="0" rtl="0" algn="l">
              <a:lnSpc>
                <a:spcPct val="200050"/>
              </a:lnSpc>
              <a:spcBef>
                <a:spcPts val="0"/>
              </a:spcBef>
              <a:spcAft>
                <a:spcPts val="0"/>
              </a:spcAft>
              <a:buNone/>
            </a:pPr>
            <a:r>
              <a:rPr b="0" i="0" lang="en-US" sz="1999" u="none" cap="none" strike="noStrike">
                <a:solidFill>
                  <a:srgbClr val="26282C"/>
                </a:solidFill>
                <a:latin typeface="Montserrat"/>
                <a:ea typeface="Montserrat"/>
                <a:cs typeface="Montserrat"/>
                <a:sym typeface="Montserrat"/>
              </a:rPr>
              <a:t>https://rpubs.com</a:t>
            </a:r>
            <a:endParaRPr/>
          </a:p>
        </p:txBody>
      </p:sp>
      <p:sp>
        <p:nvSpPr>
          <p:cNvPr id="438" name="Google Shape;438;p19"/>
          <p:cNvSpPr txBox="1"/>
          <p:nvPr/>
        </p:nvSpPr>
        <p:spPr>
          <a:xfrm>
            <a:off x="10465700" y="8655675"/>
            <a:ext cx="3182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Calibri"/>
                <a:ea typeface="Calibri"/>
                <a:cs typeface="Calibri"/>
                <a:sym typeface="Calibri"/>
              </a:rPr>
              <a:t>https://tutorialpoint.com</a:t>
            </a:r>
            <a:endParaRPr sz="22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2"/>
          <p:cNvPicPr preferRelativeResize="0"/>
          <p:nvPr/>
        </p:nvPicPr>
        <p:blipFill rotWithShape="1">
          <a:blip r:embed="rId3">
            <a:alphaModFix/>
          </a:blip>
          <a:srcRect b="16593" l="0" r="0" t="0"/>
          <a:stretch/>
        </p:blipFill>
        <p:spPr>
          <a:xfrm>
            <a:off x="1905650" y="4431760"/>
            <a:ext cx="4032994" cy="3502434"/>
          </a:xfrm>
          <a:prstGeom prst="rect">
            <a:avLst/>
          </a:prstGeom>
          <a:noFill/>
          <a:ln>
            <a:noFill/>
          </a:ln>
        </p:spPr>
      </p:pic>
      <p:pic>
        <p:nvPicPr>
          <p:cNvPr id="94" name="Google Shape;94;p2"/>
          <p:cNvPicPr preferRelativeResize="0"/>
          <p:nvPr/>
        </p:nvPicPr>
        <p:blipFill rotWithShape="1">
          <a:blip r:embed="rId4">
            <a:alphaModFix/>
          </a:blip>
          <a:srcRect b="57819" l="20150" r="18678" t="2419"/>
          <a:stretch/>
        </p:blipFill>
        <p:spPr>
          <a:xfrm>
            <a:off x="6319267" y="4431760"/>
            <a:ext cx="4032994" cy="3502434"/>
          </a:xfrm>
          <a:prstGeom prst="rect">
            <a:avLst/>
          </a:prstGeom>
          <a:noFill/>
          <a:ln>
            <a:noFill/>
          </a:ln>
        </p:spPr>
      </p:pic>
      <p:grpSp>
        <p:nvGrpSpPr>
          <p:cNvPr id="95" name="Google Shape;95;p2"/>
          <p:cNvGrpSpPr/>
          <p:nvPr/>
        </p:nvGrpSpPr>
        <p:grpSpPr>
          <a:xfrm>
            <a:off x="12749758" y="-144661"/>
            <a:ext cx="5538242" cy="10431661"/>
            <a:chOff x="0" y="-38100"/>
            <a:chExt cx="1458632" cy="2747433"/>
          </a:xfrm>
        </p:grpSpPr>
        <p:sp>
          <p:nvSpPr>
            <p:cNvPr id="96" name="Google Shape;96;p2"/>
            <p:cNvSpPr/>
            <p:nvPr/>
          </p:nvSpPr>
          <p:spPr>
            <a:xfrm>
              <a:off x="0" y="0"/>
              <a:ext cx="1458632" cy="2709333"/>
            </a:xfrm>
            <a:custGeom>
              <a:rect b="b" l="l" r="r" t="t"/>
              <a:pathLst>
                <a:path extrusionOk="0" h="2709333" w="1458632">
                  <a:moveTo>
                    <a:pt x="0" y="0"/>
                  </a:moveTo>
                  <a:lnTo>
                    <a:pt x="1458632" y="0"/>
                  </a:lnTo>
                  <a:lnTo>
                    <a:pt x="1458632" y="2709333"/>
                  </a:lnTo>
                  <a:lnTo>
                    <a:pt x="0" y="2709333"/>
                  </a:lnTo>
                  <a:close/>
                </a:path>
              </a:pathLst>
            </a:custGeom>
            <a:solidFill>
              <a:srgbClr val="CBDB2A"/>
            </a:solidFill>
            <a:ln>
              <a:noFill/>
            </a:ln>
          </p:spPr>
        </p:sp>
        <p:sp>
          <p:nvSpPr>
            <p:cNvPr id="97" name="Google Shape;97;p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98" name="Google Shape;98;p2"/>
          <p:cNvPicPr preferRelativeResize="0"/>
          <p:nvPr/>
        </p:nvPicPr>
        <p:blipFill rotWithShape="1">
          <a:blip r:embed="rId5">
            <a:alphaModFix/>
          </a:blip>
          <a:srcRect b="38083" l="28299" r="0" t="33894"/>
          <a:stretch/>
        </p:blipFill>
        <p:spPr>
          <a:xfrm>
            <a:off x="10733261" y="4431760"/>
            <a:ext cx="4032994" cy="3502434"/>
          </a:xfrm>
          <a:prstGeom prst="rect">
            <a:avLst/>
          </a:prstGeom>
          <a:noFill/>
          <a:ln>
            <a:noFill/>
          </a:ln>
        </p:spPr>
      </p:pic>
      <p:grpSp>
        <p:nvGrpSpPr>
          <p:cNvPr id="99" name="Google Shape;99;p2"/>
          <p:cNvGrpSpPr/>
          <p:nvPr/>
        </p:nvGrpSpPr>
        <p:grpSpPr>
          <a:xfrm>
            <a:off x="1905650" y="7789533"/>
            <a:ext cx="4032994" cy="3230758"/>
            <a:chOff x="0" y="-38100"/>
            <a:chExt cx="1062188" cy="850900"/>
          </a:xfrm>
        </p:grpSpPr>
        <p:sp>
          <p:nvSpPr>
            <p:cNvPr id="100" name="Google Shape;100;p2"/>
            <p:cNvSpPr/>
            <p:nvPr/>
          </p:nvSpPr>
          <p:spPr>
            <a:xfrm>
              <a:off x="0" y="0"/>
              <a:ext cx="1062188" cy="348736"/>
            </a:xfrm>
            <a:custGeom>
              <a:rect b="b" l="l" r="r" t="t"/>
              <a:pathLst>
                <a:path extrusionOk="0" h="348736" w="1062188">
                  <a:moveTo>
                    <a:pt x="0" y="0"/>
                  </a:moveTo>
                  <a:lnTo>
                    <a:pt x="1062188" y="0"/>
                  </a:lnTo>
                  <a:lnTo>
                    <a:pt x="1062188" y="348736"/>
                  </a:lnTo>
                  <a:lnTo>
                    <a:pt x="0" y="348736"/>
                  </a:lnTo>
                  <a:close/>
                </a:path>
              </a:pathLst>
            </a:custGeom>
            <a:solidFill>
              <a:srgbClr val="26282C"/>
            </a:solidFill>
            <a:ln>
              <a:noFill/>
            </a:ln>
          </p:spPr>
        </p:sp>
        <p:sp>
          <p:nvSpPr>
            <p:cNvPr id="101" name="Google Shape;101;p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2" name="Google Shape;102;p2"/>
          <p:cNvGrpSpPr/>
          <p:nvPr/>
        </p:nvGrpSpPr>
        <p:grpSpPr>
          <a:xfrm>
            <a:off x="6319267" y="7789533"/>
            <a:ext cx="4032994" cy="3230758"/>
            <a:chOff x="0" y="-38100"/>
            <a:chExt cx="1062188" cy="850900"/>
          </a:xfrm>
        </p:grpSpPr>
        <p:sp>
          <p:nvSpPr>
            <p:cNvPr id="103" name="Google Shape;103;p2"/>
            <p:cNvSpPr/>
            <p:nvPr/>
          </p:nvSpPr>
          <p:spPr>
            <a:xfrm>
              <a:off x="0" y="0"/>
              <a:ext cx="1062188" cy="348736"/>
            </a:xfrm>
            <a:custGeom>
              <a:rect b="b" l="l" r="r" t="t"/>
              <a:pathLst>
                <a:path extrusionOk="0" h="348736" w="1062188">
                  <a:moveTo>
                    <a:pt x="0" y="0"/>
                  </a:moveTo>
                  <a:lnTo>
                    <a:pt x="1062188" y="0"/>
                  </a:lnTo>
                  <a:lnTo>
                    <a:pt x="1062188" y="348736"/>
                  </a:lnTo>
                  <a:lnTo>
                    <a:pt x="0" y="348736"/>
                  </a:lnTo>
                  <a:close/>
                </a:path>
              </a:pathLst>
            </a:custGeom>
            <a:solidFill>
              <a:srgbClr val="26282C"/>
            </a:solidFill>
            <a:ln>
              <a:noFill/>
            </a:ln>
          </p:spPr>
        </p:sp>
        <p:sp>
          <p:nvSpPr>
            <p:cNvPr id="104" name="Google Shape;104;p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 name="Google Shape;105;p2"/>
          <p:cNvGrpSpPr/>
          <p:nvPr/>
        </p:nvGrpSpPr>
        <p:grpSpPr>
          <a:xfrm>
            <a:off x="10733261" y="7789533"/>
            <a:ext cx="4032994" cy="3230758"/>
            <a:chOff x="0" y="-38100"/>
            <a:chExt cx="1062188" cy="850900"/>
          </a:xfrm>
        </p:grpSpPr>
        <p:sp>
          <p:nvSpPr>
            <p:cNvPr id="106" name="Google Shape;106;p2"/>
            <p:cNvSpPr/>
            <p:nvPr/>
          </p:nvSpPr>
          <p:spPr>
            <a:xfrm>
              <a:off x="0" y="0"/>
              <a:ext cx="1062188" cy="348736"/>
            </a:xfrm>
            <a:custGeom>
              <a:rect b="b" l="l" r="r" t="t"/>
              <a:pathLst>
                <a:path extrusionOk="0" h="348736" w="1062188">
                  <a:moveTo>
                    <a:pt x="0" y="0"/>
                  </a:moveTo>
                  <a:lnTo>
                    <a:pt x="1062188" y="0"/>
                  </a:lnTo>
                  <a:lnTo>
                    <a:pt x="1062188" y="348736"/>
                  </a:lnTo>
                  <a:lnTo>
                    <a:pt x="0" y="348736"/>
                  </a:lnTo>
                  <a:close/>
                </a:path>
              </a:pathLst>
            </a:custGeom>
            <a:solidFill>
              <a:srgbClr val="26282C"/>
            </a:solidFill>
            <a:ln>
              <a:noFill/>
            </a:ln>
          </p:spPr>
        </p:sp>
        <p:sp>
          <p:nvSpPr>
            <p:cNvPr id="107" name="Google Shape;107;p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08" name="Google Shape;108;p2"/>
          <p:cNvCxnSpPr/>
          <p:nvPr/>
        </p:nvCxnSpPr>
        <p:spPr>
          <a:xfrm>
            <a:off x="1905650" y="4431760"/>
            <a:ext cx="4032994" cy="0"/>
          </a:xfrm>
          <a:prstGeom prst="straightConnector1">
            <a:avLst/>
          </a:prstGeom>
          <a:noFill/>
          <a:ln cap="flat" cmpd="sng" w="47625">
            <a:solidFill>
              <a:srgbClr val="CBDB2A"/>
            </a:solidFill>
            <a:prstDash val="solid"/>
            <a:round/>
            <a:headEnd len="sm" w="sm" type="none"/>
            <a:tailEnd len="sm" w="sm" type="none"/>
          </a:ln>
        </p:spPr>
      </p:cxnSp>
      <p:cxnSp>
        <p:nvCxnSpPr>
          <p:cNvPr id="109" name="Google Shape;109;p2"/>
          <p:cNvCxnSpPr/>
          <p:nvPr/>
        </p:nvCxnSpPr>
        <p:spPr>
          <a:xfrm>
            <a:off x="6319267" y="4431760"/>
            <a:ext cx="4032994" cy="0"/>
          </a:xfrm>
          <a:prstGeom prst="straightConnector1">
            <a:avLst/>
          </a:prstGeom>
          <a:noFill/>
          <a:ln cap="flat" cmpd="sng" w="47625">
            <a:solidFill>
              <a:srgbClr val="CBDB2A"/>
            </a:solidFill>
            <a:prstDash val="solid"/>
            <a:round/>
            <a:headEnd len="sm" w="sm" type="none"/>
            <a:tailEnd len="sm" w="sm" type="none"/>
          </a:ln>
        </p:spPr>
      </p:cxnSp>
      <p:cxnSp>
        <p:nvCxnSpPr>
          <p:cNvPr id="110" name="Google Shape;110;p2"/>
          <p:cNvCxnSpPr/>
          <p:nvPr/>
        </p:nvCxnSpPr>
        <p:spPr>
          <a:xfrm>
            <a:off x="10733261" y="4431760"/>
            <a:ext cx="4032994" cy="0"/>
          </a:xfrm>
          <a:prstGeom prst="straightConnector1">
            <a:avLst/>
          </a:prstGeom>
          <a:noFill/>
          <a:ln cap="flat" cmpd="sng" w="47625">
            <a:solidFill>
              <a:srgbClr val="CBDB2A"/>
            </a:solidFill>
            <a:prstDash val="solid"/>
            <a:round/>
            <a:headEnd len="sm" w="sm" type="none"/>
            <a:tailEnd len="sm" w="sm" type="none"/>
          </a:ln>
        </p:spPr>
      </p:cxnSp>
      <p:cxnSp>
        <p:nvCxnSpPr>
          <p:cNvPr id="111" name="Google Shape;111;p2"/>
          <p:cNvCxnSpPr/>
          <p:nvPr/>
        </p:nvCxnSpPr>
        <p:spPr>
          <a:xfrm>
            <a:off x="16031424" y="8860523"/>
            <a:ext cx="701851" cy="0"/>
          </a:xfrm>
          <a:prstGeom prst="straightConnector1">
            <a:avLst/>
          </a:prstGeom>
          <a:noFill/>
          <a:ln cap="flat" cmpd="sng" w="47625">
            <a:solidFill>
              <a:srgbClr val="26282C"/>
            </a:solidFill>
            <a:prstDash val="solid"/>
            <a:round/>
            <a:headEnd len="sm" w="sm" type="none"/>
            <a:tailEnd len="med" w="med" type="stealth"/>
          </a:ln>
        </p:spPr>
      </p:cxnSp>
      <p:pic>
        <p:nvPicPr>
          <p:cNvPr id="112" name="Google Shape;112;p2"/>
          <p:cNvPicPr preferRelativeResize="0"/>
          <p:nvPr/>
        </p:nvPicPr>
        <p:blipFill rotWithShape="1">
          <a:blip r:embed="rId6">
            <a:alphaModFix/>
          </a:blip>
          <a:srcRect b="0" l="0" r="0" t="0"/>
          <a:stretch/>
        </p:blipFill>
        <p:spPr>
          <a:xfrm>
            <a:off x="13729405" y="532712"/>
            <a:ext cx="3578949" cy="2688685"/>
          </a:xfrm>
          <a:prstGeom prst="rect">
            <a:avLst/>
          </a:prstGeom>
          <a:noFill/>
          <a:ln>
            <a:noFill/>
          </a:ln>
        </p:spPr>
      </p:pic>
      <p:pic>
        <p:nvPicPr>
          <p:cNvPr id="113" name="Google Shape;113;p2"/>
          <p:cNvPicPr preferRelativeResize="0"/>
          <p:nvPr/>
        </p:nvPicPr>
        <p:blipFill rotWithShape="1">
          <a:blip r:embed="rId7">
            <a:alphaModFix/>
          </a:blip>
          <a:srcRect b="0" l="0" r="0" t="0"/>
          <a:stretch/>
        </p:blipFill>
        <p:spPr>
          <a:xfrm>
            <a:off x="16878372" y="0"/>
            <a:ext cx="1409628" cy="1381436"/>
          </a:xfrm>
          <a:prstGeom prst="rect">
            <a:avLst/>
          </a:prstGeom>
          <a:noFill/>
          <a:ln>
            <a:noFill/>
          </a:ln>
        </p:spPr>
      </p:pic>
      <p:sp>
        <p:nvSpPr>
          <p:cNvPr id="114" name="Google Shape;114;p2"/>
          <p:cNvSpPr txBox="1"/>
          <p:nvPr/>
        </p:nvSpPr>
        <p:spPr>
          <a:xfrm>
            <a:off x="1905650" y="923925"/>
            <a:ext cx="6301279" cy="95313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600" u="none" cap="none" strike="noStrike">
                <a:solidFill>
                  <a:srgbClr val="26282C"/>
                </a:solidFill>
                <a:latin typeface="Merriweather Sans"/>
                <a:ea typeface="Merriweather Sans"/>
                <a:cs typeface="Merriweather Sans"/>
                <a:sym typeface="Merriweather Sans"/>
              </a:rPr>
              <a:t>Meet The Group</a:t>
            </a:r>
            <a:endParaRPr/>
          </a:p>
        </p:txBody>
      </p:sp>
      <p:sp>
        <p:nvSpPr>
          <p:cNvPr id="115" name="Google Shape;115;p2"/>
          <p:cNvSpPr txBox="1"/>
          <p:nvPr/>
        </p:nvSpPr>
        <p:spPr>
          <a:xfrm>
            <a:off x="2424850" y="8141472"/>
            <a:ext cx="2994594" cy="444501"/>
          </a:xfrm>
          <a:prstGeom prst="rect">
            <a:avLst/>
          </a:prstGeom>
          <a:noFill/>
          <a:ln>
            <a:noFill/>
          </a:ln>
        </p:spPr>
        <p:txBody>
          <a:bodyPr anchorCtr="0" anchor="t" bIns="0" lIns="0" spcFirstLastPara="1" rIns="0" wrap="square" tIns="0">
            <a:spAutoFit/>
          </a:bodyPr>
          <a:lstStyle/>
          <a:p>
            <a:pPr indent="0" lvl="0" marL="0" marR="0" rtl="0" algn="l">
              <a:lnSpc>
                <a:spcPct val="200050"/>
              </a:lnSpc>
              <a:spcBef>
                <a:spcPts val="0"/>
              </a:spcBef>
              <a:spcAft>
                <a:spcPts val="0"/>
              </a:spcAft>
              <a:buNone/>
            </a:pPr>
            <a:r>
              <a:rPr b="0" i="0" lang="en-US" sz="1999" u="none" cap="none" strike="noStrike">
                <a:solidFill>
                  <a:srgbClr val="FFFFFF"/>
                </a:solidFill>
                <a:latin typeface="Montserrat SemiBold"/>
                <a:ea typeface="Montserrat SemiBold"/>
                <a:cs typeface="Montserrat SemiBold"/>
                <a:sym typeface="Montserrat SemiBold"/>
              </a:rPr>
              <a:t>Ganesh Nayak</a:t>
            </a:r>
            <a:endParaRPr/>
          </a:p>
        </p:txBody>
      </p:sp>
      <p:sp>
        <p:nvSpPr>
          <p:cNvPr id="116" name="Google Shape;116;p2"/>
          <p:cNvSpPr txBox="1"/>
          <p:nvPr/>
        </p:nvSpPr>
        <p:spPr>
          <a:xfrm>
            <a:off x="6838467" y="8108337"/>
            <a:ext cx="2994594" cy="444501"/>
          </a:xfrm>
          <a:prstGeom prst="rect">
            <a:avLst/>
          </a:prstGeom>
          <a:noFill/>
          <a:ln>
            <a:noFill/>
          </a:ln>
        </p:spPr>
        <p:txBody>
          <a:bodyPr anchorCtr="0" anchor="t" bIns="0" lIns="0" spcFirstLastPara="1" rIns="0" wrap="square" tIns="0">
            <a:spAutoFit/>
          </a:bodyPr>
          <a:lstStyle/>
          <a:p>
            <a:pPr indent="0" lvl="0" marL="0" marR="0" rtl="0" algn="l">
              <a:lnSpc>
                <a:spcPct val="200050"/>
              </a:lnSpc>
              <a:spcBef>
                <a:spcPts val="0"/>
              </a:spcBef>
              <a:spcAft>
                <a:spcPts val="0"/>
              </a:spcAft>
              <a:buNone/>
            </a:pPr>
            <a:r>
              <a:rPr b="1" i="0" lang="en-US" sz="1999" u="none" cap="none" strike="noStrike">
                <a:solidFill>
                  <a:srgbClr val="FFFFFF"/>
                </a:solidFill>
                <a:latin typeface="Montserrat"/>
                <a:ea typeface="Montserrat"/>
                <a:cs typeface="Montserrat"/>
                <a:sym typeface="Montserrat"/>
              </a:rPr>
              <a:t>Kritarth</a:t>
            </a:r>
            <a:endParaRPr/>
          </a:p>
        </p:txBody>
      </p:sp>
      <p:sp>
        <p:nvSpPr>
          <p:cNvPr id="117" name="Google Shape;117;p2"/>
          <p:cNvSpPr txBox="1"/>
          <p:nvPr/>
        </p:nvSpPr>
        <p:spPr>
          <a:xfrm>
            <a:off x="2424850" y="8528417"/>
            <a:ext cx="2994594" cy="379731"/>
          </a:xfrm>
          <a:prstGeom prst="rect">
            <a:avLst/>
          </a:prstGeom>
          <a:noFill/>
          <a:ln>
            <a:noFill/>
          </a:ln>
        </p:spPr>
        <p:txBody>
          <a:bodyPr anchorCtr="0" anchor="t" bIns="0" lIns="0" spcFirstLastPara="1" rIns="0" wrap="square" tIns="0">
            <a:spAutoFit/>
          </a:bodyPr>
          <a:lstStyle/>
          <a:p>
            <a:pPr indent="0" lvl="0" marL="0" marR="0" rtl="0" algn="l">
              <a:lnSpc>
                <a:spcPct val="200058"/>
              </a:lnSpc>
              <a:spcBef>
                <a:spcPts val="0"/>
              </a:spcBef>
              <a:spcAft>
                <a:spcPts val="0"/>
              </a:spcAft>
              <a:buNone/>
            </a:pPr>
            <a:r>
              <a:rPr b="0" i="0" lang="en-US" sz="1699" u="none" cap="none" strike="noStrike">
                <a:solidFill>
                  <a:srgbClr val="FFFFFF"/>
                </a:solidFill>
                <a:latin typeface="Montserrat"/>
                <a:ea typeface="Montserrat"/>
                <a:cs typeface="Montserrat"/>
                <a:sym typeface="Montserrat"/>
              </a:rPr>
              <a:t>4NM21CS063</a:t>
            </a:r>
            <a:endParaRPr/>
          </a:p>
        </p:txBody>
      </p:sp>
      <p:sp>
        <p:nvSpPr>
          <p:cNvPr id="118" name="Google Shape;118;p2"/>
          <p:cNvSpPr txBox="1"/>
          <p:nvPr/>
        </p:nvSpPr>
        <p:spPr>
          <a:xfrm>
            <a:off x="6838467" y="8495283"/>
            <a:ext cx="2994594" cy="379731"/>
          </a:xfrm>
          <a:prstGeom prst="rect">
            <a:avLst/>
          </a:prstGeom>
          <a:noFill/>
          <a:ln>
            <a:noFill/>
          </a:ln>
        </p:spPr>
        <p:txBody>
          <a:bodyPr anchorCtr="0" anchor="t" bIns="0" lIns="0" spcFirstLastPara="1" rIns="0" wrap="square" tIns="0">
            <a:spAutoFit/>
          </a:bodyPr>
          <a:lstStyle/>
          <a:p>
            <a:pPr indent="0" lvl="0" marL="0" marR="0" rtl="0" algn="l">
              <a:lnSpc>
                <a:spcPct val="200058"/>
              </a:lnSpc>
              <a:spcBef>
                <a:spcPts val="0"/>
              </a:spcBef>
              <a:spcAft>
                <a:spcPts val="0"/>
              </a:spcAft>
              <a:buNone/>
            </a:pPr>
            <a:r>
              <a:rPr b="0" i="0" lang="en-US" sz="1699" u="none" cap="none" strike="noStrike">
                <a:solidFill>
                  <a:srgbClr val="FFFFFF"/>
                </a:solidFill>
                <a:latin typeface="Montserrat"/>
                <a:ea typeface="Montserrat"/>
                <a:cs typeface="Montserrat"/>
                <a:sym typeface="Montserrat"/>
              </a:rPr>
              <a:t>4NM21CS080</a:t>
            </a:r>
            <a:endParaRPr/>
          </a:p>
        </p:txBody>
      </p:sp>
      <p:sp>
        <p:nvSpPr>
          <p:cNvPr id="119" name="Google Shape;119;p2"/>
          <p:cNvSpPr txBox="1"/>
          <p:nvPr/>
        </p:nvSpPr>
        <p:spPr>
          <a:xfrm>
            <a:off x="11247611" y="8108337"/>
            <a:ext cx="2994594" cy="444501"/>
          </a:xfrm>
          <a:prstGeom prst="rect">
            <a:avLst/>
          </a:prstGeom>
          <a:noFill/>
          <a:ln>
            <a:noFill/>
          </a:ln>
        </p:spPr>
        <p:txBody>
          <a:bodyPr anchorCtr="0" anchor="t" bIns="0" lIns="0" spcFirstLastPara="1" rIns="0" wrap="square" tIns="0">
            <a:spAutoFit/>
          </a:bodyPr>
          <a:lstStyle/>
          <a:p>
            <a:pPr indent="0" lvl="0" marL="0" marR="0" rtl="0" algn="l">
              <a:lnSpc>
                <a:spcPct val="200050"/>
              </a:lnSpc>
              <a:spcBef>
                <a:spcPts val="0"/>
              </a:spcBef>
              <a:spcAft>
                <a:spcPts val="0"/>
              </a:spcAft>
              <a:buNone/>
            </a:pPr>
            <a:r>
              <a:rPr b="1" i="0" lang="en-US" sz="1999" u="none" cap="none" strike="noStrike">
                <a:solidFill>
                  <a:srgbClr val="FFFFFF"/>
                </a:solidFill>
                <a:latin typeface="Montserrat"/>
                <a:ea typeface="Montserrat"/>
                <a:cs typeface="Montserrat"/>
                <a:sym typeface="Montserrat"/>
              </a:rPr>
              <a:t>Kshitiz Mangal</a:t>
            </a:r>
            <a:endParaRPr/>
          </a:p>
        </p:txBody>
      </p:sp>
      <p:sp>
        <p:nvSpPr>
          <p:cNvPr id="120" name="Google Shape;120;p2"/>
          <p:cNvSpPr txBox="1"/>
          <p:nvPr/>
        </p:nvSpPr>
        <p:spPr>
          <a:xfrm>
            <a:off x="11247611" y="8495283"/>
            <a:ext cx="2994594" cy="379731"/>
          </a:xfrm>
          <a:prstGeom prst="rect">
            <a:avLst/>
          </a:prstGeom>
          <a:noFill/>
          <a:ln>
            <a:noFill/>
          </a:ln>
        </p:spPr>
        <p:txBody>
          <a:bodyPr anchorCtr="0" anchor="t" bIns="0" lIns="0" spcFirstLastPara="1" rIns="0" wrap="square" tIns="0">
            <a:spAutoFit/>
          </a:bodyPr>
          <a:lstStyle/>
          <a:p>
            <a:pPr indent="0" lvl="0" marL="0" marR="0" rtl="0" algn="l">
              <a:lnSpc>
                <a:spcPct val="200058"/>
              </a:lnSpc>
              <a:spcBef>
                <a:spcPts val="0"/>
              </a:spcBef>
              <a:spcAft>
                <a:spcPts val="0"/>
              </a:spcAft>
              <a:buNone/>
            </a:pPr>
            <a:r>
              <a:rPr b="0" i="0" lang="en-US" sz="1699" u="none" cap="none" strike="noStrike">
                <a:solidFill>
                  <a:srgbClr val="FFFFFF"/>
                </a:solidFill>
                <a:latin typeface="Montserrat"/>
                <a:ea typeface="Montserrat"/>
                <a:cs typeface="Montserrat"/>
                <a:sym typeface="Montserrat"/>
              </a:rPr>
              <a:t>4NM21CS082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20"/>
          <p:cNvPicPr preferRelativeResize="0"/>
          <p:nvPr/>
        </p:nvPicPr>
        <p:blipFill rotWithShape="1">
          <a:blip r:embed="rId3">
            <a:alphaModFix/>
          </a:blip>
          <a:srcRect b="2875" l="0" r="0" t="2875"/>
          <a:stretch/>
        </p:blipFill>
        <p:spPr>
          <a:xfrm>
            <a:off x="1905650" y="0"/>
            <a:ext cx="16382350" cy="10287000"/>
          </a:xfrm>
          <a:prstGeom prst="rect">
            <a:avLst/>
          </a:prstGeom>
          <a:noFill/>
          <a:ln>
            <a:noFill/>
          </a:ln>
        </p:spPr>
      </p:pic>
      <p:grpSp>
        <p:nvGrpSpPr>
          <p:cNvPr id="444" name="Google Shape;444;p20"/>
          <p:cNvGrpSpPr/>
          <p:nvPr/>
        </p:nvGrpSpPr>
        <p:grpSpPr>
          <a:xfrm>
            <a:off x="0" y="-144661"/>
            <a:ext cx="3086099" cy="10737884"/>
            <a:chOff x="0" y="-38100"/>
            <a:chExt cx="812800" cy="2828085"/>
          </a:xfrm>
        </p:grpSpPr>
        <p:sp>
          <p:nvSpPr>
            <p:cNvPr id="445" name="Google Shape;445;p20"/>
            <p:cNvSpPr/>
            <p:nvPr/>
          </p:nvSpPr>
          <p:spPr>
            <a:xfrm>
              <a:off x="0" y="0"/>
              <a:ext cx="581107" cy="2789985"/>
            </a:xfrm>
            <a:custGeom>
              <a:rect b="b" l="l" r="r" t="t"/>
              <a:pathLst>
                <a:path extrusionOk="0" h="2789985" w="581107">
                  <a:moveTo>
                    <a:pt x="0" y="0"/>
                  </a:moveTo>
                  <a:lnTo>
                    <a:pt x="581107" y="0"/>
                  </a:lnTo>
                  <a:lnTo>
                    <a:pt x="581107" y="2789985"/>
                  </a:lnTo>
                  <a:lnTo>
                    <a:pt x="0" y="2789985"/>
                  </a:lnTo>
                  <a:close/>
                </a:path>
              </a:pathLst>
            </a:custGeom>
            <a:solidFill>
              <a:srgbClr val="CBDB2A"/>
            </a:solidFill>
            <a:ln>
              <a:noFill/>
            </a:ln>
          </p:spPr>
        </p:sp>
        <p:sp>
          <p:nvSpPr>
            <p:cNvPr id="446" name="Google Shape;446;p20"/>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grpSp>
        <p:nvGrpSpPr>
          <p:cNvPr id="125" name="Google Shape;125;p3"/>
          <p:cNvGrpSpPr/>
          <p:nvPr/>
        </p:nvGrpSpPr>
        <p:grpSpPr>
          <a:xfrm>
            <a:off x="0" y="-144661"/>
            <a:ext cx="9144000" cy="3230762"/>
            <a:chOff x="0" y="-38100"/>
            <a:chExt cx="2408296" cy="850900"/>
          </a:xfrm>
        </p:grpSpPr>
        <p:sp>
          <p:nvSpPr>
            <p:cNvPr id="126" name="Google Shape;126;p3"/>
            <p:cNvSpPr/>
            <p:nvPr/>
          </p:nvSpPr>
          <p:spPr>
            <a:xfrm>
              <a:off x="0" y="0"/>
              <a:ext cx="2408296" cy="777534"/>
            </a:xfrm>
            <a:custGeom>
              <a:rect b="b" l="l" r="r" t="t"/>
              <a:pathLst>
                <a:path extrusionOk="0" h="777534" w="2408296">
                  <a:moveTo>
                    <a:pt x="0" y="0"/>
                  </a:moveTo>
                  <a:lnTo>
                    <a:pt x="2408296" y="0"/>
                  </a:lnTo>
                  <a:lnTo>
                    <a:pt x="2408296" y="777534"/>
                  </a:lnTo>
                  <a:lnTo>
                    <a:pt x="0" y="777534"/>
                  </a:lnTo>
                  <a:close/>
                </a:path>
              </a:pathLst>
            </a:custGeom>
            <a:solidFill>
              <a:srgbClr val="CBDB2A"/>
            </a:solidFill>
            <a:ln>
              <a:noFill/>
            </a:ln>
          </p:spPr>
        </p:sp>
        <p:sp>
          <p:nvSpPr>
            <p:cNvPr id="127" name="Google Shape;127;p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28" name="Google Shape;128;p3"/>
          <p:cNvPicPr preferRelativeResize="0"/>
          <p:nvPr/>
        </p:nvPicPr>
        <p:blipFill rotWithShape="1">
          <a:blip r:embed="rId3">
            <a:alphaModFix/>
          </a:blip>
          <a:srcRect b="0" l="8470" r="8470" t="0"/>
          <a:stretch/>
        </p:blipFill>
        <p:spPr>
          <a:xfrm>
            <a:off x="0" y="2952200"/>
            <a:ext cx="9144000" cy="7334800"/>
          </a:xfrm>
          <a:prstGeom prst="rect">
            <a:avLst/>
          </a:prstGeom>
          <a:noFill/>
          <a:ln>
            <a:noFill/>
          </a:ln>
        </p:spPr>
      </p:pic>
      <p:grpSp>
        <p:nvGrpSpPr>
          <p:cNvPr id="129" name="Google Shape;129;p3"/>
          <p:cNvGrpSpPr/>
          <p:nvPr/>
        </p:nvGrpSpPr>
        <p:grpSpPr>
          <a:xfrm>
            <a:off x="9144000" y="-317987"/>
            <a:ext cx="9378622" cy="10604987"/>
            <a:chOff x="0" y="-38100"/>
            <a:chExt cx="2470090" cy="2793083"/>
          </a:xfrm>
        </p:grpSpPr>
        <p:sp>
          <p:nvSpPr>
            <p:cNvPr id="130" name="Google Shape;130;p3"/>
            <p:cNvSpPr/>
            <p:nvPr/>
          </p:nvSpPr>
          <p:spPr>
            <a:xfrm>
              <a:off x="0" y="0"/>
              <a:ext cx="2470090" cy="2754983"/>
            </a:xfrm>
            <a:custGeom>
              <a:rect b="b" l="l" r="r" t="t"/>
              <a:pathLst>
                <a:path extrusionOk="0" h="2754983" w="2470090">
                  <a:moveTo>
                    <a:pt x="0" y="0"/>
                  </a:moveTo>
                  <a:lnTo>
                    <a:pt x="2470090" y="0"/>
                  </a:lnTo>
                  <a:lnTo>
                    <a:pt x="2470090" y="2754983"/>
                  </a:lnTo>
                  <a:lnTo>
                    <a:pt x="0" y="2754983"/>
                  </a:lnTo>
                  <a:close/>
                </a:path>
              </a:pathLst>
            </a:custGeom>
            <a:solidFill>
              <a:srgbClr val="26282C"/>
            </a:solidFill>
            <a:ln>
              <a:noFill/>
            </a:ln>
          </p:spPr>
        </p:sp>
        <p:sp>
          <p:nvSpPr>
            <p:cNvPr id="131" name="Google Shape;131;p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32" name="Google Shape;132;p3"/>
          <p:cNvCxnSpPr/>
          <p:nvPr/>
        </p:nvCxnSpPr>
        <p:spPr>
          <a:xfrm>
            <a:off x="17259300" y="9647660"/>
            <a:ext cx="701851" cy="0"/>
          </a:xfrm>
          <a:prstGeom prst="straightConnector1">
            <a:avLst/>
          </a:prstGeom>
          <a:noFill/>
          <a:ln cap="flat" cmpd="sng" w="47625">
            <a:solidFill>
              <a:srgbClr val="FFFFFF"/>
            </a:solidFill>
            <a:prstDash val="solid"/>
            <a:round/>
            <a:headEnd len="sm" w="sm" type="none"/>
            <a:tailEnd len="med" w="med" type="stealth"/>
          </a:ln>
        </p:spPr>
      </p:cxnSp>
      <p:pic>
        <p:nvPicPr>
          <p:cNvPr id="133" name="Google Shape;133;p3"/>
          <p:cNvPicPr preferRelativeResize="0"/>
          <p:nvPr/>
        </p:nvPicPr>
        <p:blipFill rotWithShape="1">
          <a:blip r:embed="rId4">
            <a:alphaModFix/>
          </a:blip>
          <a:srcRect b="0" l="0" r="0" t="0"/>
          <a:stretch/>
        </p:blipFill>
        <p:spPr>
          <a:xfrm>
            <a:off x="6069405" y="1028700"/>
            <a:ext cx="2908937" cy="1047217"/>
          </a:xfrm>
          <a:prstGeom prst="rect">
            <a:avLst/>
          </a:prstGeom>
          <a:noFill/>
          <a:ln>
            <a:noFill/>
          </a:ln>
        </p:spPr>
      </p:pic>
      <p:sp>
        <p:nvSpPr>
          <p:cNvPr id="134" name="Google Shape;134;p3"/>
          <p:cNvSpPr txBox="1"/>
          <p:nvPr/>
        </p:nvSpPr>
        <p:spPr>
          <a:xfrm>
            <a:off x="326497" y="1035302"/>
            <a:ext cx="7197377" cy="1092824"/>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i="0" lang="en-US" sz="6396" u="none" cap="none" strike="noStrike">
                <a:solidFill>
                  <a:srgbClr val="26282C"/>
                </a:solidFill>
                <a:latin typeface="Merriweather Sans"/>
                <a:ea typeface="Merriweather Sans"/>
                <a:cs typeface="Merriweather Sans"/>
                <a:sym typeface="Merriweather Sans"/>
              </a:rPr>
              <a:t>Stock Market </a:t>
            </a:r>
            <a:endParaRPr/>
          </a:p>
        </p:txBody>
      </p:sp>
      <p:sp>
        <p:nvSpPr>
          <p:cNvPr id="135" name="Google Shape;135;p3"/>
          <p:cNvSpPr txBox="1"/>
          <p:nvPr/>
        </p:nvSpPr>
        <p:spPr>
          <a:xfrm>
            <a:off x="10543490" y="3370521"/>
            <a:ext cx="6460084" cy="3009900"/>
          </a:xfrm>
          <a:prstGeom prst="rect">
            <a:avLst/>
          </a:prstGeom>
          <a:noFill/>
          <a:ln>
            <a:noFill/>
          </a:ln>
        </p:spPr>
        <p:txBody>
          <a:bodyPr anchorCtr="0" anchor="t" bIns="0" lIns="0" spcFirstLastPara="1" rIns="0" wrap="square" tIns="0">
            <a:spAutoFit/>
          </a:bodyPr>
          <a:lstStyle/>
          <a:p>
            <a:pPr indent="0" lvl="0" marL="0" marR="0" rtl="0" algn="ctr">
              <a:lnSpc>
                <a:spcPct val="119992"/>
              </a:lnSpc>
              <a:spcBef>
                <a:spcPts val="0"/>
              </a:spcBef>
              <a:spcAft>
                <a:spcPts val="0"/>
              </a:spcAft>
              <a:buNone/>
            </a:pPr>
            <a:r>
              <a:rPr b="0" i="0" lang="en-US" sz="2836" u="none" cap="none" strike="noStrike">
                <a:solidFill>
                  <a:srgbClr val="FFFFFF"/>
                </a:solidFill>
                <a:latin typeface="Arial"/>
                <a:ea typeface="Arial"/>
                <a:cs typeface="Arial"/>
                <a:sym typeface="Arial"/>
              </a:rPr>
              <a:t>A STOCK MARKET OR SHARE MARKET IS THE COMBINATION OF BUYERS AND SELLERS OF STOCKS, WHICH REPRESENT THE OWNERSHIP OF THE BUSINESS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grpSp>
        <p:nvGrpSpPr>
          <p:cNvPr id="140" name="Google Shape;140;p4"/>
          <p:cNvGrpSpPr/>
          <p:nvPr/>
        </p:nvGrpSpPr>
        <p:grpSpPr>
          <a:xfrm>
            <a:off x="0" y="-144661"/>
            <a:ext cx="9144000" cy="3431914"/>
            <a:chOff x="0" y="-38100"/>
            <a:chExt cx="2408296" cy="903879"/>
          </a:xfrm>
        </p:grpSpPr>
        <p:sp>
          <p:nvSpPr>
            <p:cNvPr id="141" name="Google Shape;141;p4"/>
            <p:cNvSpPr/>
            <p:nvPr/>
          </p:nvSpPr>
          <p:spPr>
            <a:xfrm>
              <a:off x="0" y="0"/>
              <a:ext cx="2408296" cy="865779"/>
            </a:xfrm>
            <a:custGeom>
              <a:rect b="b" l="l" r="r" t="t"/>
              <a:pathLst>
                <a:path extrusionOk="0" h="865779" w="2408296">
                  <a:moveTo>
                    <a:pt x="0" y="0"/>
                  </a:moveTo>
                  <a:lnTo>
                    <a:pt x="2408296" y="0"/>
                  </a:lnTo>
                  <a:lnTo>
                    <a:pt x="2408296" y="865779"/>
                  </a:lnTo>
                  <a:lnTo>
                    <a:pt x="0" y="865779"/>
                  </a:lnTo>
                  <a:close/>
                </a:path>
              </a:pathLst>
            </a:custGeom>
            <a:solidFill>
              <a:srgbClr val="CBDB2A"/>
            </a:solidFill>
            <a:ln>
              <a:noFill/>
            </a:ln>
          </p:spPr>
        </p:sp>
        <p:sp>
          <p:nvSpPr>
            <p:cNvPr id="142" name="Google Shape;142;p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43" name="Google Shape;143;p4"/>
          <p:cNvPicPr preferRelativeResize="0"/>
          <p:nvPr/>
        </p:nvPicPr>
        <p:blipFill rotWithShape="1">
          <a:blip r:embed="rId3">
            <a:alphaModFix/>
          </a:blip>
          <a:srcRect b="0" l="6454" r="6455" t="0"/>
          <a:stretch/>
        </p:blipFill>
        <p:spPr>
          <a:xfrm>
            <a:off x="0" y="3287253"/>
            <a:ext cx="9144000" cy="6999747"/>
          </a:xfrm>
          <a:prstGeom prst="rect">
            <a:avLst/>
          </a:prstGeom>
          <a:noFill/>
          <a:ln>
            <a:noFill/>
          </a:ln>
        </p:spPr>
      </p:pic>
      <p:grpSp>
        <p:nvGrpSpPr>
          <p:cNvPr id="144" name="Google Shape;144;p4"/>
          <p:cNvGrpSpPr/>
          <p:nvPr/>
        </p:nvGrpSpPr>
        <p:grpSpPr>
          <a:xfrm>
            <a:off x="9144000" y="-317987"/>
            <a:ext cx="9378622" cy="10604987"/>
            <a:chOff x="0" y="-38100"/>
            <a:chExt cx="2470090" cy="2793083"/>
          </a:xfrm>
        </p:grpSpPr>
        <p:sp>
          <p:nvSpPr>
            <p:cNvPr id="145" name="Google Shape;145;p4"/>
            <p:cNvSpPr/>
            <p:nvPr/>
          </p:nvSpPr>
          <p:spPr>
            <a:xfrm>
              <a:off x="0" y="0"/>
              <a:ext cx="2470090" cy="2754983"/>
            </a:xfrm>
            <a:custGeom>
              <a:rect b="b" l="l" r="r" t="t"/>
              <a:pathLst>
                <a:path extrusionOk="0" h="2754983" w="2470090">
                  <a:moveTo>
                    <a:pt x="0" y="0"/>
                  </a:moveTo>
                  <a:lnTo>
                    <a:pt x="2470090" y="0"/>
                  </a:lnTo>
                  <a:lnTo>
                    <a:pt x="2470090" y="2754983"/>
                  </a:lnTo>
                  <a:lnTo>
                    <a:pt x="0" y="2754983"/>
                  </a:lnTo>
                  <a:close/>
                </a:path>
              </a:pathLst>
            </a:custGeom>
            <a:solidFill>
              <a:srgbClr val="26282C"/>
            </a:solidFill>
            <a:ln>
              <a:noFill/>
            </a:ln>
          </p:spPr>
        </p:sp>
        <p:sp>
          <p:nvSpPr>
            <p:cNvPr id="146" name="Google Shape;146;p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47" name="Google Shape;147;p4"/>
          <p:cNvCxnSpPr/>
          <p:nvPr/>
        </p:nvCxnSpPr>
        <p:spPr>
          <a:xfrm>
            <a:off x="17259300" y="9647660"/>
            <a:ext cx="701851" cy="0"/>
          </a:xfrm>
          <a:prstGeom prst="straightConnector1">
            <a:avLst/>
          </a:prstGeom>
          <a:noFill/>
          <a:ln cap="flat" cmpd="sng" w="47625">
            <a:solidFill>
              <a:srgbClr val="FFFFFF"/>
            </a:solidFill>
            <a:prstDash val="solid"/>
            <a:round/>
            <a:headEnd len="sm" w="sm" type="none"/>
            <a:tailEnd len="med" w="med" type="stealth"/>
          </a:ln>
        </p:spPr>
      </p:cxnSp>
      <p:sp>
        <p:nvSpPr>
          <p:cNvPr id="148" name="Google Shape;148;p4"/>
          <p:cNvSpPr txBox="1"/>
          <p:nvPr/>
        </p:nvSpPr>
        <p:spPr>
          <a:xfrm>
            <a:off x="326497" y="264796"/>
            <a:ext cx="7197377" cy="2224296"/>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1" i="0" lang="en-US" sz="6396" u="none" cap="none" strike="noStrike">
                <a:solidFill>
                  <a:srgbClr val="26282C"/>
                </a:solidFill>
                <a:latin typeface="Merriweather Sans"/>
                <a:ea typeface="Merriweather Sans"/>
                <a:cs typeface="Merriweather Sans"/>
                <a:sym typeface="Merriweather Sans"/>
              </a:rPr>
              <a:t>Stock Market Analysis</a:t>
            </a:r>
            <a:endParaRPr/>
          </a:p>
        </p:txBody>
      </p:sp>
      <p:sp>
        <p:nvSpPr>
          <p:cNvPr id="149" name="Google Shape;149;p4"/>
          <p:cNvSpPr txBox="1"/>
          <p:nvPr/>
        </p:nvSpPr>
        <p:spPr>
          <a:xfrm>
            <a:off x="10543490" y="798771"/>
            <a:ext cx="6460084" cy="8153400"/>
          </a:xfrm>
          <a:prstGeom prst="rect">
            <a:avLst/>
          </a:prstGeom>
          <a:noFill/>
          <a:ln>
            <a:noFill/>
          </a:ln>
        </p:spPr>
        <p:txBody>
          <a:bodyPr anchorCtr="0" anchor="t" bIns="0" lIns="0" spcFirstLastPara="1" rIns="0" wrap="square" tIns="0">
            <a:spAutoFit/>
          </a:bodyPr>
          <a:lstStyle/>
          <a:p>
            <a:pPr indent="0" lvl="0" marL="0" marR="0" rtl="0" algn="ctr">
              <a:lnSpc>
                <a:spcPct val="119992"/>
              </a:lnSpc>
              <a:spcBef>
                <a:spcPts val="0"/>
              </a:spcBef>
              <a:spcAft>
                <a:spcPts val="0"/>
              </a:spcAft>
              <a:buNone/>
            </a:pPr>
            <a:r>
              <a:rPr b="0" i="0" lang="en-US" sz="2836" u="none" cap="none" strike="noStrike">
                <a:solidFill>
                  <a:srgbClr val="FFFFFF"/>
                </a:solidFill>
                <a:latin typeface="Arial"/>
                <a:ea typeface="Arial"/>
                <a:cs typeface="Arial"/>
                <a:sym typeface="Arial"/>
              </a:rPr>
              <a:t>STOCK MARKET ANALYSIS IS A METHOD FOR INVESTORS AND TRADERS TO MAKE BUYING AND SELLING DECISIONS</a:t>
            </a:r>
            <a:endParaRPr/>
          </a:p>
          <a:p>
            <a:pPr indent="0" lvl="0" marL="0" marR="0" rtl="0" algn="ctr">
              <a:lnSpc>
                <a:spcPct val="119992"/>
              </a:lnSpc>
              <a:spcBef>
                <a:spcPts val="0"/>
              </a:spcBef>
              <a:spcAft>
                <a:spcPts val="0"/>
              </a:spcAft>
              <a:buNone/>
            </a:pPr>
            <a:r>
              <a:t/>
            </a:r>
            <a:endParaRPr b="0" i="0" sz="2836" u="none" cap="none" strike="noStrike">
              <a:solidFill>
                <a:srgbClr val="FFFFFF"/>
              </a:solidFill>
              <a:latin typeface="Arial"/>
              <a:ea typeface="Arial"/>
              <a:cs typeface="Arial"/>
              <a:sym typeface="Arial"/>
            </a:endParaRPr>
          </a:p>
          <a:p>
            <a:pPr indent="0" lvl="0" marL="0" marR="0" rtl="0" algn="ctr">
              <a:lnSpc>
                <a:spcPct val="119992"/>
              </a:lnSpc>
              <a:spcBef>
                <a:spcPts val="0"/>
              </a:spcBef>
              <a:spcAft>
                <a:spcPts val="0"/>
              </a:spcAft>
              <a:buNone/>
            </a:pPr>
            <a:r>
              <a:rPr b="0" i="0" lang="en-US" sz="2836" u="none" cap="none" strike="noStrike">
                <a:solidFill>
                  <a:srgbClr val="FFFFFF"/>
                </a:solidFill>
                <a:latin typeface="Arial"/>
                <a:ea typeface="Arial"/>
                <a:cs typeface="Arial"/>
                <a:sym typeface="Arial"/>
              </a:rPr>
              <a:t>STOCK PRICE ANALYSIS IS A POPULAR AND IMPORTANT TOPIC IN FINANCIAL AND ACADEMIC STUDIES</a:t>
            </a:r>
            <a:endParaRPr/>
          </a:p>
          <a:p>
            <a:pPr indent="0" lvl="0" marL="0" marR="0" rtl="0" algn="ctr">
              <a:lnSpc>
                <a:spcPct val="119992"/>
              </a:lnSpc>
              <a:spcBef>
                <a:spcPts val="0"/>
              </a:spcBef>
              <a:spcAft>
                <a:spcPts val="0"/>
              </a:spcAft>
              <a:buNone/>
            </a:pPr>
            <a:r>
              <a:t/>
            </a:r>
            <a:endParaRPr b="0" i="0" sz="2836" u="none" cap="none" strike="noStrike">
              <a:solidFill>
                <a:srgbClr val="FFFFFF"/>
              </a:solidFill>
              <a:latin typeface="Arial"/>
              <a:ea typeface="Arial"/>
              <a:cs typeface="Arial"/>
              <a:sym typeface="Arial"/>
            </a:endParaRPr>
          </a:p>
          <a:p>
            <a:pPr indent="0" lvl="0" marL="0" marR="0" rtl="0" algn="ctr">
              <a:lnSpc>
                <a:spcPct val="119992"/>
              </a:lnSpc>
              <a:spcBef>
                <a:spcPts val="0"/>
              </a:spcBef>
              <a:spcAft>
                <a:spcPts val="0"/>
              </a:spcAft>
              <a:buNone/>
            </a:pPr>
            <a:r>
              <a:rPr b="0" i="0" lang="en-US" sz="2836" u="none" cap="none" strike="noStrike">
                <a:solidFill>
                  <a:srgbClr val="FFFFFF"/>
                </a:solidFill>
                <a:latin typeface="Arial"/>
                <a:ea typeface="Arial"/>
                <a:cs typeface="Arial"/>
                <a:sym typeface="Arial"/>
              </a:rPr>
              <a:t>MANY METHODS LIKE TECHNICAL ANALYSIS, FUNDAMENTAL ANALYSIS, TIME SERIES ANALYSIS AND STATISTICAL ANALYSIS,ETC ARE ALL USED TO ATTEMPT TO PREDICT THE PRICE IN THE SHARE MARKET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grpSp>
        <p:nvGrpSpPr>
          <p:cNvPr id="154" name="Google Shape;154;p5"/>
          <p:cNvGrpSpPr/>
          <p:nvPr/>
        </p:nvGrpSpPr>
        <p:grpSpPr>
          <a:xfrm>
            <a:off x="0" y="-144661"/>
            <a:ext cx="9144000" cy="3352782"/>
            <a:chOff x="0" y="-38100"/>
            <a:chExt cx="2408296" cy="883037"/>
          </a:xfrm>
        </p:grpSpPr>
        <p:sp>
          <p:nvSpPr>
            <p:cNvPr id="155" name="Google Shape;155;p5"/>
            <p:cNvSpPr/>
            <p:nvPr/>
          </p:nvSpPr>
          <p:spPr>
            <a:xfrm>
              <a:off x="0" y="0"/>
              <a:ext cx="2408296" cy="844937"/>
            </a:xfrm>
            <a:custGeom>
              <a:rect b="b" l="l" r="r" t="t"/>
              <a:pathLst>
                <a:path extrusionOk="0" h="844937" w="2408296">
                  <a:moveTo>
                    <a:pt x="0" y="0"/>
                  </a:moveTo>
                  <a:lnTo>
                    <a:pt x="2408296" y="0"/>
                  </a:lnTo>
                  <a:lnTo>
                    <a:pt x="2408296" y="844937"/>
                  </a:lnTo>
                  <a:lnTo>
                    <a:pt x="0" y="844937"/>
                  </a:lnTo>
                  <a:close/>
                </a:path>
              </a:pathLst>
            </a:custGeom>
            <a:solidFill>
              <a:srgbClr val="CBDB2A"/>
            </a:solidFill>
            <a:ln>
              <a:noFill/>
            </a:ln>
          </p:spPr>
        </p:sp>
        <p:sp>
          <p:nvSpPr>
            <p:cNvPr id="156" name="Google Shape;156;p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57" name="Google Shape;157;p5"/>
          <p:cNvPicPr preferRelativeResize="0"/>
          <p:nvPr/>
        </p:nvPicPr>
        <p:blipFill rotWithShape="1">
          <a:blip r:embed="rId3">
            <a:alphaModFix/>
          </a:blip>
          <a:srcRect b="0" l="5354" r="5353" t="0"/>
          <a:stretch/>
        </p:blipFill>
        <p:spPr>
          <a:xfrm>
            <a:off x="0" y="3208121"/>
            <a:ext cx="9144000" cy="7078879"/>
          </a:xfrm>
          <a:prstGeom prst="rect">
            <a:avLst/>
          </a:prstGeom>
          <a:noFill/>
          <a:ln>
            <a:noFill/>
          </a:ln>
        </p:spPr>
      </p:pic>
      <p:sp>
        <p:nvSpPr>
          <p:cNvPr id="158" name="Google Shape;158;p5"/>
          <p:cNvSpPr txBox="1"/>
          <p:nvPr/>
        </p:nvSpPr>
        <p:spPr>
          <a:xfrm>
            <a:off x="9755025" y="2723400"/>
            <a:ext cx="7504200" cy="7563600"/>
          </a:xfrm>
          <a:prstGeom prst="rect">
            <a:avLst/>
          </a:prstGeom>
          <a:noFill/>
          <a:ln>
            <a:noFill/>
          </a:ln>
        </p:spPr>
        <p:txBody>
          <a:bodyPr anchorCtr="0" anchor="t" bIns="0" lIns="0" spcFirstLastPara="1" rIns="0" wrap="square" tIns="0">
            <a:spAutoFit/>
          </a:bodyPr>
          <a:lstStyle/>
          <a:p>
            <a:pPr indent="0" lvl="0" marL="0" marR="0" rtl="0" algn="l">
              <a:lnSpc>
                <a:spcPct val="449777"/>
              </a:lnSpc>
              <a:spcBef>
                <a:spcPts val="0"/>
              </a:spcBef>
              <a:spcAft>
                <a:spcPts val="0"/>
              </a:spcAft>
              <a:buNone/>
            </a:pPr>
            <a:r>
              <a:t/>
            </a:r>
            <a:endParaRPr b="0" i="0" sz="1500" u="none" cap="none" strike="noStrike">
              <a:solidFill>
                <a:schemeClr val="dk1"/>
              </a:solidFill>
              <a:latin typeface="Calibri"/>
              <a:ea typeface="Calibri"/>
              <a:cs typeface="Calibri"/>
              <a:sym typeface="Calibri"/>
            </a:endParaRPr>
          </a:p>
          <a:p>
            <a:pPr indent="0" lvl="0" marL="0" marR="0" rtl="0" algn="just">
              <a:lnSpc>
                <a:spcPct val="200000"/>
              </a:lnSpc>
              <a:spcBef>
                <a:spcPts val="0"/>
              </a:spcBef>
              <a:spcAft>
                <a:spcPts val="0"/>
              </a:spcAft>
              <a:buNone/>
            </a:pPr>
            <a:r>
              <a:rPr b="1" i="0" lang="en-US" sz="2476" u="none" cap="none" strike="noStrike">
                <a:solidFill>
                  <a:srgbClr val="26282C"/>
                </a:solidFill>
                <a:latin typeface="Montserrat"/>
                <a:ea typeface="Montserrat"/>
                <a:cs typeface="Montserrat"/>
                <a:sym typeface="Montserrat"/>
              </a:rPr>
              <a:t>Comparing the performance of many stocks in a single visualization can be time consuming. It is particularly tedious if you want to do this over and over again. With the of R and Shiny, we can easily create and track a stock portfolio to see how individual stocks perform over time — all in one interactive visualization.</a:t>
            </a:r>
            <a:endParaRPr sz="1100"/>
          </a:p>
          <a:p>
            <a:pPr indent="0" lvl="0" marL="0" marR="0" rtl="0" algn="just">
              <a:lnSpc>
                <a:spcPct val="200000"/>
              </a:lnSpc>
              <a:spcBef>
                <a:spcPts val="0"/>
              </a:spcBef>
              <a:spcAft>
                <a:spcPts val="0"/>
              </a:spcAft>
              <a:buNone/>
            </a:pPr>
            <a:r>
              <a:t/>
            </a:r>
            <a:endParaRPr b="1" i="0" sz="2776" u="none" cap="none" strike="noStrike">
              <a:solidFill>
                <a:srgbClr val="26282C"/>
              </a:solidFill>
              <a:latin typeface="Montserrat"/>
              <a:ea typeface="Montserrat"/>
              <a:cs typeface="Montserrat"/>
              <a:sym typeface="Montserrat"/>
            </a:endParaRPr>
          </a:p>
        </p:txBody>
      </p:sp>
      <p:grpSp>
        <p:nvGrpSpPr>
          <p:cNvPr id="159" name="Google Shape;159;p5"/>
          <p:cNvGrpSpPr/>
          <p:nvPr/>
        </p:nvGrpSpPr>
        <p:grpSpPr>
          <a:xfrm>
            <a:off x="16235063" y="9113639"/>
            <a:ext cx="3086100" cy="3230765"/>
            <a:chOff x="0" y="-38100"/>
            <a:chExt cx="812800" cy="850900"/>
          </a:xfrm>
        </p:grpSpPr>
        <p:sp>
          <p:nvSpPr>
            <p:cNvPr id="160" name="Google Shape;160;p5"/>
            <p:cNvSpPr/>
            <p:nvPr/>
          </p:nvSpPr>
          <p:spPr>
            <a:xfrm>
              <a:off x="0" y="0"/>
              <a:ext cx="539516" cy="270933"/>
            </a:xfrm>
            <a:custGeom>
              <a:rect b="b" l="l" r="r" t="t"/>
              <a:pathLst>
                <a:path extrusionOk="0" h="270933" w="539516">
                  <a:moveTo>
                    <a:pt x="0" y="0"/>
                  </a:moveTo>
                  <a:lnTo>
                    <a:pt x="539516" y="0"/>
                  </a:lnTo>
                  <a:lnTo>
                    <a:pt x="539516" y="270933"/>
                  </a:lnTo>
                  <a:lnTo>
                    <a:pt x="0" y="270933"/>
                  </a:lnTo>
                  <a:close/>
                </a:path>
              </a:pathLst>
            </a:custGeom>
            <a:solidFill>
              <a:srgbClr val="26282C"/>
            </a:solidFill>
            <a:ln>
              <a:noFill/>
            </a:ln>
          </p:spPr>
        </p:sp>
        <p:sp>
          <p:nvSpPr>
            <p:cNvPr id="161" name="Google Shape;161;p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62" name="Google Shape;162;p5"/>
          <p:cNvCxnSpPr/>
          <p:nvPr/>
        </p:nvCxnSpPr>
        <p:spPr>
          <a:xfrm rot="-145210">
            <a:off x="16908061" y="9775430"/>
            <a:ext cx="702478" cy="0"/>
          </a:xfrm>
          <a:prstGeom prst="straightConnector1">
            <a:avLst/>
          </a:prstGeom>
          <a:noFill/>
          <a:ln cap="flat" cmpd="sng" w="47625">
            <a:solidFill>
              <a:srgbClr val="FFFFFF"/>
            </a:solidFill>
            <a:prstDash val="solid"/>
            <a:round/>
            <a:headEnd len="sm" w="sm" type="none"/>
            <a:tailEnd len="med" w="med" type="stealth"/>
          </a:ln>
        </p:spPr>
      </p:cxnSp>
      <p:sp>
        <p:nvSpPr>
          <p:cNvPr id="163" name="Google Shape;163;p5"/>
          <p:cNvSpPr txBox="1"/>
          <p:nvPr/>
        </p:nvSpPr>
        <p:spPr>
          <a:xfrm>
            <a:off x="1905650" y="923925"/>
            <a:ext cx="6301279" cy="293433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600" u="none" cap="none" strike="noStrike">
                <a:solidFill>
                  <a:srgbClr val="26282C"/>
                </a:solidFill>
                <a:latin typeface="Merriweather Sans"/>
                <a:ea typeface="Merriweather Sans"/>
                <a:cs typeface="Merriweather Sans"/>
                <a:sym typeface="Merriweather Sans"/>
              </a:rPr>
              <a:t>Problem Statement</a:t>
            </a:r>
            <a:endParaRPr/>
          </a:p>
          <a:p>
            <a:pPr indent="0" lvl="0" marL="0" marR="0" rtl="0" algn="l">
              <a:lnSpc>
                <a:spcPct val="140000"/>
              </a:lnSpc>
              <a:spcBef>
                <a:spcPts val="0"/>
              </a:spcBef>
              <a:spcAft>
                <a:spcPts val="0"/>
              </a:spcAft>
              <a:buNone/>
            </a:pPr>
            <a:r>
              <a:t/>
            </a:r>
            <a:endParaRPr b="1" i="0" sz="5600" u="none" cap="none" strike="noStrike">
              <a:solidFill>
                <a:srgbClr val="26282C"/>
              </a:solidFill>
              <a:latin typeface="Merriweather Sans"/>
              <a:ea typeface="Merriweather Sans"/>
              <a:cs typeface="Merriweather Sans"/>
              <a:sym typeface="Merriweather Sans"/>
            </a:endParaRPr>
          </a:p>
        </p:txBody>
      </p:sp>
      <p:grpSp>
        <p:nvGrpSpPr>
          <p:cNvPr id="164" name="Google Shape;164;p5"/>
          <p:cNvGrpSpPr/>
          <p:nvPr/>
        </p:nvGrpSpPr>
        <p:grpSpPr>
          <a:xfrm>
            <a:off x="9139537" y="-144662"/>
            <a:ext cx="9144059" cy="3352803"/>
            <a:chOff x="0" y="-38100"/>
            <a:chExt cx="2408296" cy="883037"/>
          </a:xfrm>
        </p:grpSpPr>
        <p:sp>
          <p:nvSpPr>
            <p:cNvPr id="165" name="Google Shape;165;p5"/>
            <p:cNvSpPr/>
            <p:nvPr/>
          </p:nvSpPr>
          <p:spPr>
            <a:xfrm>
              <a:off x="0" y="0"/>
              <a:ext cx="2408296" cy="844937"/>
            </a:xfrm>
            <a:custGeom>
              <a:rect b="b" l="l" r="r" t="t"/>
              <a:pathLst>
                <a:path extrusionOk="0" h="844937" w="2408296">
                  <a:moveTo>
                    <a:pt x="0" y="0"/>
                  </a:moveTo>
                  <a:lnTo>
                    <a:pt x="2408296" y="0"/>
                  </a:lnTo>
                  <a:lnTo>
                    <a:pt x="2408296" y="844937"/>
                  </a:lnTo>
                  <a:lnTo>
                    <a:pt x="0" y="844937"/>
                  </a:lnTo>
                  <a:close/>
                </a:path>
              </a:pathLst>
            </a:custGeom>
            <a:solidFill>
              <a:srgbClr val="545454"/>
            </a:solidFill>
            <a:ln>
              <a:noFill/>
            </a:ln>
          </p:spPr>
        </p:sp>
        <p:sp>
          <p:nvSpPr>
            <p:cNvPr id="166" name="Google Shape;166;p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7" name="Google Shape;167;p5"/>
          <p:cNvSpPr txBox="1"/>
          <p:nvPr/>
        </p:nvSpPr>
        <p:spPr>
          <a:xfrm>
            <a:off x="10958021" y="532983"/>
            <a:ext cx="6301200" cy="2934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600" u="none" cap="none" strike="noStrike">
                <a:solidFill>
                  <a:srgbClr val="FFFFFF"/>
                </a:solidFill>
                <a:latin typeface="Merriweather Sans"/>
                <a:ea typeface="Merriweather Sans"/>
                <a:cs typeface="Merriweather Sans"/>
                <a:sym typeface="Merriweather Sans"/>
              </a:rPr>
              <a:t>Monitoring Stock Performance </a:t>
            </a:r>
            <a:endParaRPr/>
          </a:p>
          <a:p>
            <a:pPr indent="0" lvl="0" marL="0" marR="0" rtl="0" algn="l">
              <a:lnSpc>
                <a:spcPct val="140000"/>
              </a:lnSpc>
              <a:spcBef>
                <a:spcPts val="0"/>
              </a:spcBef>
              <a:spcAft>
                <a:spcPts val="0"/>
              </a:spcAft>
              <a:buNone/>
            </a:pPr>
            <a:r>
              <a:t/>
            </a:r>
            <a:endParaRPr b="1" i="0" sz="5600" u="none" cap="none" strike="noStrike">
              <a:solidFill>
                <a:srgbClr val="FFFFFF"/>
              </a:solidFill>
              <a:latin typeface="Merriweather Sans"/>
              <a:ea typeface="Merriweather Sans"/>
              <a:cs typeface="Merriweather Sans"/>
              <a:sym typeface="Merriweather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grpSp>
        <p:nvGrpSpPr>
          <p:cNvPr id="172" name="Google Shape;172;p6"/>
          <p:cNvGrpSpPr/>
          <p:nvPr/>
        </p:nvGrpSpPr>
        <p:grpSpPr>
          <a:xfrm>
            <a:off x="0" y="-144661"/>
            <a:ext cx="9144000" cy="4041016"/>
            <a:chOff x="0" y="-38100"/>
            <a:chExt cx="2408296" cy="1064300"/>
          </a:xfrm>
        </p:grpSpPr>
        <p:sp>
          <p:nvSpPr>
            <p:cNvPr id="173" name="Google Shape;173;p6"/>
            <p:cNvSpPr/>
            <p:nvPr/>
          </p:nvSpPr>
          <p:spPr>
            <a:xfrm>
              <a:off x="0" y="0"/>
              <a:ext cx="2408296" cy="1026200"/>
            </a:xfrm>
            <a:custGeom>
              <a:rect b="b" l="l" r="r" t="t"/>
              <a:pathLst>
                <a:path extrusionOk="0" h="1026200" w="2408296">
                  <a:moveTo>
                    <a:pt x="0" y="0"/>
                  </a:moveTo>
                  <a:lnTo>
                    <a:pt x="2408296" y="0"/>
                  </a:lnTo>
                  <a:lnTo>
                    <a:pt x="2408296" y="1026200"/>
                  </a:lnTo>
                  <a:lnTo>
                    <a:pt x="0" y="1026200"/>
                  </a:lnTo>
                  <a:close/>
                </a:path>
              </a:pathLst>
            </a:custGeom>
            <a:solidFill>
              <a:srgbClr val="CBDB2A"/>
            </a:solidFill>
            <a:ln>
              <a:noFill/>
            </a:ln>
          </p:spPr>
        </p:sp>
        <p:sp>
          <p:nvSpPr>
            <p:cNvPr id="174" name="Google Shape;174;p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75" name="Google Shape;175;p6"/>
          <p:cNvPicPr preferRelativeResize="0"/>
          <p:nvPr/>
        </p:nvPicPr>
        <p:blipFill rotWithShape="1">
          <a:blip r:embed="rId3">
            <a:alphaModFix/>
          </a:blip>
          <a:srcRect b="1017" l="29067" r="0" t="9267"/>
          <a:stretch/>
        </p:blipFill>
        <p:spPr>
          <a:xfrm>
            <a:off x="0" y="3896355"/>
            <a:ext cx="9144000" cy="6390645"/>
          </a:xfrm>
          <a:prstGeom prst="rect">
            <a:avLst/>
          </a:prstGeom>
          <a:noFill/>
          <a:ln>
            <a:noFill/>
          </a:ln>
        </p:spPr>
      </p:pic>
      <p:sp>
        <p:nvSpPr>
          <p:cNvPr id="176" name="Google Shape;176;p6"/>
          <p:cNvSpPr txBox="1"/>
          <p:nvPr/>
        </p:nvSpPr>
        <p:spPr>
          <a:xfrm>
            <a:off x="10531673" y="1136649"/>
            <a:ext cx="6475493" cy="6528437"/>
          </a:xfrm>
          <a:prstGeom prst="rect">
            <a:avLst/>
          </a:prstGeom>
          <a:noFill/>
          <a:ln>
            <a:noFill/>
          </a:ln>
        </p:spPr>
        <p:txBody>
          <a:bodyPr anchorCtr="0" anchor="t" bIns="0" lIns="0" spcFirstLastPara="1" rIns="0" wrap="square" tIns="0">
            <a:spAutoFit/>
          </a:bodyPr>
          <a:lstStyle/>
          <a:p>
            <a:pPr indent="-259077" lvl="1" marL="518155" marR="0" rtl="0" algn="l">
              <a:lnSpc>
                <a:spcPct val="200041"/>
              </a:lnSpc>
              <a:spcBef>
                <a:spcPts val="0"/>
              </a:spcBef>
              <a:spcAft>
                <a:spcPts val="0"/>
              </a:spcAft>
              <a:buClr>
                <a:srgbClr val="26282C"/>
              </a:buClr>
              <a:buSzPts val="2399"/>
              <a:buFont typeface="Arial"/>
              <a:buChar char="•"/>
            </a:pPr>
            <a:r>
              <a:rPr b="1" i="0" lang="en-US" sz="2399" u="none" cap="none" strike="noStrike">
                <a:solidFill>
                  <a:srgbClr val="26282C"/>
                </a:solidFill>
                <a:latin typeface="Montserrat"/>
                <a:ea typeface="Montserrat"/>
                <a:cs typeface="Montserrat"/>
                <a:sym typeface="Montserrat"/>
              </a:rPr>
              <a:t>To identify factors affecting the stock market.</a:t>
            </a:r>
            <a:endParaRPr/>
          </a:p>
          <a:p>
            <a:pPr indent="-259077" lvl="1" marL="518155" marR="0" rtl="0" algn="l">
              <a:lnSpc>
                <a:spcPct val="200041"/>
              </a:lnSpc>
              <a:spcBef>
                <a:spcPts val="0"/>
              </a:spcBef>
              <a:spcAft>
                <a:spcPts val="0"/>
              </a:spcAft>
              <a:buClr>
                <a:srgbClr val="26282C"/>
              </a:buClr>
              <a:buSzPts val="2399"/>
              <a:buFont typeface="Arial"/>
              <a:buChar char="•"/>
            </a:pPr>
            <a:r>
              <a:rPr b="1" i="0" lang="en-US" sz="2399" u="none" cap="none" strike="noStrike">
                <a:solidFill>
                  <a:srgbClr val="26282C"/>
                </a:solidFill>
                <a:latin typeface="Montserrat"/>
                <a:ea typeface="Montserrat"/>
                <a:cs typeface="Montserrat"/>
                <a:sym typeface="Montserrat"/>
              </a:rPr>
              <a:t>To visualize a large set of data using graphs.</a:t>
            </a:r>
            <a:endParaRPr/>
          </a:p>
          <a:p>
            <a:pPr indent="-259077" lvl="1" marL="518155" marR="0" rtl="0" algn="l">
              <a:lnSpc>
                <a:spcPct val="200041"/>
              </a:lnSpc>
              <a:spcBef>
                <a:spcPts val="0"/>
              </a:spcBef>
              <a:spcAft>
                <a:spcPts val="0"/>
              </a:spcAft>
              <a:buClr>
                <a:srgbClr val="26282C"/>
              </a:buClr>
              <a:buSzPts val="2399"/>
              <a:buFont typeface="Arial"/>
              <a:buChar char="•"/>
            </a:pPr>
            <a:r>
              <a:rPr b="1" i="0" lang="en-US" sz="2399" u="none" cap="none" strike="noStrike">
                <a:solidFill>
                  <a:srgbClr val="26282C"/>
                </a:solidFill>
                <a:latin typeface="Montserrat"/>
                <a:ea typeface="Montserrat"/>
                <a:cs typeface="Montserrat"/>
                <a:sym typeface="Montserrat"/>
              </a:rPr>
              <a:t>To predict an approximate value of the stock price.</a:t>
            </a:r>
            <a:endParaRPr/>
          </a:p>
          <a:p>
            <a:pPr indent="-259077" lvl="1" marL="518155" marR="0" rtl="0" algn="l">
              <a:lnSpc>
                <a:spcPct val="200041"/>
              </a:lnSpc>
              <a:spcBef>
                <a:spcPts val="0"/>
              </a:spcBef>
              <a:spcAft>
                <a:spcPts val="0"/>
              </a:spcAft>
              <a:buClr>
                <a:srgbClr val="26282C"/>
              </a:buClr>
              <a:buSzPts val="2399"/>
              <a:buFont typeface="Arial"/>
              <a:buChar char="•"/>
            </a:pPr>
            <a:r>
              <a:rPr b="1" i="0" lang="en-US" sz="2399" u="none" cap="none" strike="noStrike">
                <a:solidFill>
                  <a:srgbClr val="26282C"/>
                </a:solidFill>
                <a:latin typeface="Montserrat"/>
                <a:ea typeface="Montserrat"/>
                <a:cs typeface="Montserrat"/>
                <a:sym typeface="Montserrat"/>
              </a:rPr>
              <a:t>To provide analysis for users through shiny web application.</a:t>
            </a:r>
            <a:endParaRPr/>
          </a:p>
          <a:p>
            <a:pPr indent="-259077" lvl="1" marL="518155" marR="0" rtl="0" algn="l">
              <a:lnSpc>
                <a:spcPct val="200041"/>
              </a:lnSpc>
              <a:spcBef>
                <a:spcPts val="0"/>
              </a:spcBef>
              <a:spcAft>
                <a:spcPts val="0"/>
              </a:spcAft>
              <a:buClr>
                <a:srgbClr val="26282C"/>
              </a:buClr>
              <a:buSzPts val="2399"/>
              <a:buFont typeface="Arial"/>
              <a:buChar char="•"/>
            </a:pPr>
            <a:r>
              <a:rPr b="1" i="0" lang="en-US" sz="2399" u="none" cap="none" strike="noStrike">
                <a:solidFill>
                  <a:srgbClr val="26282C"/>
                </a:solidFill>
                <a:latin typeface="Montserrat"/>
                <a:ea typeface="Montserrat"/>
                <a:cs typeface="Montserrat"/>
                <a:sym typeface="Montserrat"/>
              </a:rPr>
              <a:t>To develop trading strategies that can help traders to improve their profit.</a:t>
            </a:r>
            <a:endParaRPr/>
          </a:p>
          <a:p>
            <a:pPr indent="0" lvl="0" marL="0" marR="0" rtl="0" algn="l">
              <a:lnSpc>
                <a:spcPct val="200041"/>
              </a:lnSpc>
              <a:spcBef>
                <a:spcPts val="0"/>
              </a:spcBef>
              <a:spcAft>
                <a:spcPts val="0"/>
              </a:spcAft>
              <a:buNone/>
            </a:pPr>
            <a:r>
              <a:t/>
            </a:r>
            <a:endParaRPr b="1" i="0" sz="2399" u="none" cap="none" strike="noStrike">
              <a:solidFill>
                <a:srgbClr val="26282C"/>
              </a:solidFill>
              <a:latin typeface="Montserrat"/>
              <a:ea typeface="Montserrat"/>
              <a:cs typeface="Montserrat"/>
              <a:sym typeface="Montserrat"/>
            </a:endParaRPr>
          </a:p>
        </p:txBody>
      </p:sp>
      <p:grpSp>
        <p:nvGrpSpPr>
          <p:cNvPr id="177" name="Google Shape;177;p6"/>
          <p:cNvGrpSpPr/>
          <p:nvPr/>
        </p:nvGrpSpPr>
        <p:grpSpPr>
          <a:xfrm>
            <a:off x="14534046" y="8096642"/>
            <a:ext cx="3086100" cy="3230763"/>
            <a:chOff x="0" y="-38100"/>
            <a:chExt cx="812800" cy="850900"/>
          </a:xfrm>
        </p:grpSpPr>
        <p:sp>
          <p:nvSpPr>
            <p:cNvPr id="178" name="Google Shape;178;p6"/>
            <p:cNvSpPr/>
            <p:nvPr/>
          </p:nvSpPr>
          <p:spPr>
            <a:xfrm>
              <a:off x="0" y="0"/>
              <a:ext cx="539516" cy="538784"/>
            </a:xfrm>
            <a:custGeom>
              <a:rect b="b" l="l" r="r" t="t"/>
              <a:pathLst>
                <a:path extrusionOk="0" h="538784" w="539516">
                  <a:moveTo>
                    <a:pt x="0" y="0"/>
                  </a:moveTo>
                  <a:lnTo>
                    <a:pt x="539516" y="0"/>
                  </a:lnTo>
                  <a:lnTo>
                    <a:pt x="539516" y="538784"/>
                  </a:lnTo>
                  <a:lnTo>
                    <a:pt x="0" y="538784"/>
                  </a:lnTo>
                  <a:close/>
                </a:path>
              </a:pathLst>
            </a:custGeom>
            <a:solidFill>
              <a:srgbClr val="26282C"/>
            </a:solidFill>
            <a:ln>
              <a:noFill/>
            </a:ln>
          </p:spPr>
        </p:sp>
        <p:sp>
          <p:nvSpPr>
            <p:cNvPr id="179" name="Google Shape;179;p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80" name="Google Shape;180;p6"/>
          <p:cNvCxnSpPr/>
          <p:nvPr/>
        </p:nvCxnSpPr>
        <p:spPr>
          <a:xfrm>
            <a:off x="15252476" y="9234488"/>
            <a:ext cx="701851" cy="0"/>
          </a:xfrm>
          <a:prstGeom prst="straightConnector1">
            <a:avLst/>
          </a:prstGeom>
          <a:noFill/>
          <a:ln cap="flat" cmpd="sng" w="47625">
            <a:solidFill>
              <a:srgbClr val="FFFFFF"/>
            </a:solidFill>
            <a:prstDash val="solid"/>
            <a:round/>
            <a:headEnd len="sm" w="sm" type="none"/>
            <a:tailEnd len="med" w="med" type="stealth"/>
          </a:ln>
        </p:spPr>
      </p:cxnSp>
      <p:sp>
        <p:nvSpPr>
          <p:cNvPr id="181" name="Google Shape;181;p6"/>
          <p:cNvSpPr txBox="1"/>
          <p:nvPr/>
        </p:nvSpPr>
        <p:spPr>
          <a:xfrm>
            <a:off x="1905650" y="923925"/>
            <a:ext cx="6301279" cy="194373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600" u="none" cap="none" strike="noStrike">
                <a:solidFill>
                  <a:srgbClr val="26282C"/>
                </a:solidFill>
                <a:latin typeface="Merriweather Sans"/>
                <a:ea typeface="Merriweather Sans"/>
                <a:cs typeface="Merriweather Sans"/>
                <a:sym typeface="Merriweather Sans"/>
              </a:rPr>
              <a:t>Project</a:t>
            </a:r>
            <a:endParaRPr/>
          </a:p>
          <a:p>
            <a:pPr indent="0" lvl="0" marL="0" marR="0" rtl="0" algn="l">
              <a:lnSpc>
                <a:spcPct val="140000"/>
              </a:lnSpc>
              <a:spcBef>
                <a:spcPts val="0"/>
              </a:spcBef>
              <a:spcAft>
                <a:spcPts val="0"/>
              </a:spcAft>
              <a:buNone/>
            </a:pPr>
            <a:r>
              <a:rPr b="1" i="0" lang="en-US" sz="5600" u="none" cap="none" strike="noStrike">
                <a:solidFill>
                  <a:srgbClr val="26282C"/>
                </a:solidFill>
                <a:latin typeface="Merriweather Sans"/>
                <a:ea typeface="Merriweather Sans"/>
                <a:cs typeface="Merriweather Sans"/>
                <a:sym typeface="Merriweather Sans"/>
              </a:rPr>
              <a:t>Overview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grpSp>
        <p:nvGrpSpPr>
          <p:cNvPr id="186" name="Google Shape;186;p7"/>
          <p:cNvGrpSpPr/>
          <p:nvPr/>
        </p:nvGrpSpPr>
        <p:grpSpPr>
          <a:xfrm>
            <a:off x="0" y="3734439"/>
            <a:ext cx="18287996" cy="6552561"/>
            <a:chOff x="0" y="-38100"/>
            <a:chExt cx="4816592" cy="1725777"/>
          </a:xfrm>
        </p:grpSpPr>
        <p:sp>
          <p:nvSpPr>
            <p:cNvPr id="187" name="Google Shape;187;p7"/>
            <p:cNvSpPr/>
            <p:nvPr/>
          </p:nvSpPr>
          <p:spPr>
            <a:xfrm>
              <a:off x="0" y="0"/>
              <a:ext cx="4816592" cy="1687677"/>
            </a:xfrm>
            <a:custGeom>
              <a:rect b="b" l="l" r="r" t="t"/>
              <a:pathLst>
                <a:path extrusionOk="0" h="1687677" w="4816592">
                  <a:moveTo>
                    <a:pt x="0" y="0"/>
                  </a:moveTo>
                  <a:lnTo>
                    <a:pt x="4816592" y="0"/>
                  </a:lnTo>
                  <a:lnTo>
                    <a:pt x="4816592" y="1687677"/>
                  </a:lnTo>
                  <a:lnTo>
                    <a:pt x="0" y="1687677"/>
                  </a:lnTo>
                  <a:close/>
                </a:path>
              </a:pathLst>
            </a:custGeom>
            <a:solidFill>
              <a:srgbClr val="26282C"/>
            </a:solidFill>
            <a:ln>
              <a:noFill/>
            </a:ln>
          </p:spPr>
        </p:sp>
        <p:sp>
          <p:nvSpPr>
            <p:cNvPr id="188" name="Google Shape;188;p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89" name="Google Shape;189;p7"/>
          <p:cNvPicPr preferRelativeResize="0"/>
          <p:nvPr/>
        </p:nvPicPr>
        <p:blipFill rotWithShape="1">
          <a:blip r:embed="rId3">
            <a:alphaModFix/>
          </a:blip>
          <a:srcRect b="16682" l="19872" r="16969" t="7444"/>
          <a:stretch/>
        </p:blipFill>
        <p:spPr>
          <a:xfrm>
            <a:off x="1901840" y="4039901"/>
            <a:ext cx="3619175" cy="2528799"/>
          </a:xfrm>
          <a:prstGeom prst="rect">
            <a:avLst/>
          </a:prstGeom>
          <a:noFill/>
          <a:ln>
            <a:noFill/>
          </a:ln>
        </p:spPr>
      </p:pic>
      <p:pic>
        <p:nvPicPr>
          <p:cNvPr id="190" name="Google Shape;190;p7"/>
          <p:cNvPicPr preferRelativeResize="0"/>
          <p:nvPr/>
        </p:nvPicPr>
        <p:blipFill rotWithShape="1">
          <a:blip r:embed="rId4">
            <a:alphaModFix/>
          </a:blip>
          <a:srcRect b="15062" l="0" r="0" t="15063"/>
          <a:stretch/>
        </p:blipFill>
        <p:spPr>
          <a:xfrm>
            <a:off x="9936960" y="4073779"/>
            <a:ext cx="3619175" cy="2528799"/>
          </a:xfrm>
          <a:prstGeom prst="rect">
            <a:avLst/>
          </a:prstGeom>
          <a:noFill/>
          <a:ln>
            <a:noFill/>
          </a:ln>
        </p:spPr>
      </p:pic>
      <p:pic>
        <p:nvPicPr>
          <p:cNvPr id="191" name="Google Shape;191;p7"/>
          <p:cNvPicPr preferRelativeResize="0"/>
          <p:nvPr/>
        </p:nvPicPr>
        <p:blipFill rotWithShape="1">
          <a:blip r:embed="rId5">
            <a:alphaModFix/>
          </a:blip>
          <a:srcRect b="19852" l="0" r="0" t="19853"/>
          <a:stretch/>
        </p:blipFill>
        <p:spPr>
          <a:xfrm>
            <a:off x="6317785" y="7083050"/>
            <a:ext cx="3619175" cy="2528799"/>
          </a:xfrm>
          <a:prstGeom prst="rect">
            <a:avLst/>
          </a:prstGeom>
          <a:noFill/>
          <a:ln>
            <a:noFill/>
          </a:ln>
        </p:spPr>
      </p:pic>
      <p:grpSp>
        <p:nvGrpSpPr>
          <p:cNvPr id="192" name="Google Shape;192;p7"/>
          <p:cNvGrpSpPr/>
          <p:nvPr/>
        </p:nvGrpSpPr>
        <p:grpSpPr>
          <a:xfrm>
            <a:off x="0" y="-144661"/>
            <a:ext cx="9144000" cy="4023761"/>
            <a:chOff x="0" y="-38100"/>
            <a:chExt cx="2408296" cy="1059756"/>
          </a:xfrm>
        </p:grpSpPr>
        <p:sp>
          <p:nvSpPr>
            <p:cNvPr id="193" name="Google Shape;193;p7"/>
            <p:cNvSpPr/>
            <p:nvPr/>
          </p:nvSpPr>
          <p:spPr>
            <a:xfrm>
              <a:off x="0" y="0"/>
              <a:ext cx="2408296" cy="1021656"/>
            </a:xfrm>
            <a:custGeom>
              <a:rect b="b" l="l" r="r" t="t"/>
              <a:pathLst>
                <a:path extrusionOk="0" h="1021656" w="2408296">
                  <a:moveTo>
                    <a:pt x="0" y="0"/>
                  </a:moveTo>
                  <a:lnTo>
                    <a:pt x="2408296" y="0"/>
                  </a:lnTo>
                  <a:lnTo>
                    <a:pt x="2408296" y="1021656"/>
                  </a:lnTo>
                  <a:lnTo>
                    <a:pt x="0" y="1021656"/>
                  </a:lnTo>
                  <a:close/>
                </a:path>
              </a:pathLst>
            </a:custGeom>
            <a:solidFill>
              <a:srgbClr val="CBDB2A"/>
            </a:solidFill>
            <a:ln>
              <a:noFill/>
            </a:ln>
          </p:spPr>
        </p:sp>
        <p:sp>
          <p:nvSpPr>
            <p:cNvPr id="194" name="Google Shape;194;p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5" name="Google Shape;195;p7"/>
          <p:cNvSpPr txBox="1"/>
          <p:nvPr/>
        </p:nvSpPr>
        <p:spPr>
          <a:xfrm>
            <a:off x="1905650" y="923925"/>
            <a:ext cx="5156774" cy="95313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600" u="none" cap="none" strike="noStrike">
                <a:solidFill>
                  <a:srgbClr val="26282C"/>
                </a:solidFill>
                <a:latin typeface="Merriweather Sans"/>
                <a:ea typeface="Merriweather Sans"/>
                <a:cs typeface="Merriweather Sans"/>
                <a:sym typeface="Merriweather Sans"/>
              </a:rPr>
              <a:t>TOOLS USED</a:t>
            </a:r>
            <a:endParaRPr/>
          </a:p>
        </p:txBody>
      </p:sp>
      <p:sp>
        <p:nvSpPr>
          <p:cNvPr id="196" name="Google Shape;196;p7"/>
          <p:cNvSpPr txBox="1"/>
          <p:nvPr/>
        </p:nvSpPr>
        <p:spPr>
          <a:xfrm>
            <a:off x="10257742" y="1015249"/>
            <a:ext cx="6445870" cy="444501"/>
          </a:xfrm>
          <a:prstGeom prst="rect">
            <a:avLst/>
          </a:prstGeom>
          <a:noFill/>
          <a:ln>
            <a:noFill/>
          </a:ln>
        </p:spPr>
        <p:txBody>
          <a:bodyPr anchorCtr="0" anchor="t" bIns="0" lIns="0" spcFirstLastPara="1" rIns="0" wrap="square" tIns="0">
            <a:spAutoFit/>
          </a:bodyPr>
          <a:lstStyle/>
          <a:p>
            <a:pPr indent="0" lvl="0" marL="0" marR="0" rtl="0" algn="l">
              <a:lnSpc>
                <a:spcPct val="200050"/>
              </a:lnSpc>
              <a:spcBef>
                <a:spcPts val="0"/>
              </a:spcBef>
              <a:spcAft>
                <a:spcPts val="0"/>
              </a:spcAft>
              <a:buNone/>
            </a:pPr>
            <a:r>
              <a:rPr b="0" i="0" lang="en-US" sz="1999" u="none" cap="none" strike="noStrike">
                <a:solidFill>
                  <a:srgbClr val="26282C"/>
                </a:solidFill>
                <a:latin typeface="Montserrat"/>
                <a:ea typeface="Montserrat"/>
                <a:cs typeface="Montserrat"/>
                <a:sym typeface="Montserrat"/>
              </a:rPr>
              <a:t>Applications used to create the application</a:t>
            </a:r>
            <a:endParaRPr/>
          </a:p>
        </p:txBody>
      </p:sp>
      <p:sp>
        <p:nvSpPr>
          <p:cNvPr id="197" name="Google Shape;197;p7"/>
          <p:cNvSpPr txBox="1"/>
          <p:nvPr/>
        </p:nvSpPr>
        <p:spPr>
          <a:xfrm>
            <a:off x="5921065" y="4884534"/>
            <a:ext cx="2751717" cy="804546"/>
          </a:xfrm>
          <a:prstGeom prst="rect">
            <a:avLst/>
          </a:prstGeom>
          <a:noFill/>
          <a:ln>
            <a:noFill/>
          </a:ln>
        </p:spPr>
        <p:txBody>
          <a:bodyPr anchorCtr="0" anchor="t" bIns="0" lIns="0" spcFirstLastPara="1" rIns="0" wrap="square" tIns="0">
            <a:spAutoFit/>
          </a:bodyPr>
          <a:lstStyle/>
          <a:p>
            <a:pPr indent="0" lvl="0" marL="0" marR="0" rtl="0" algn="l">
              <a:lnSpc>
                <a:spcPct val="167033"/>
              </a:lnSpc>
              <a:spcBef>
                <a:spcPts val="0"/>
              </a:spcBef>
              <a:spcAft>
                <a:spcPts val="0"/>
              </a:spcAft>
              <a:buNone/>
            </a:pPr>
            <a:r>
              <a:rPr b="0" i="0" lang="en-US" sz="1999" u="none" cap="none" strike="noStrike">
                <a:solidFill>
                  <a:srgbClr val="FFFFFF"/>
                </a:solidFill>
                <a:latin typeface="Montserrat"/>
                <a:ea typeface="Montserrat"/>
                <a:cs typeface="Montserrat"/>
                <a:sym typeface="Montserrat"/>
              </a:rPr>
              <a:t>This is the building block of our project</a:t>
            </a:r>
            <a:endParaRPr/>
          </a:p>
        </p:txBody>
      </p:sp>
      <p:sp>
        <p:nvSpPr>
          <p:cNvPr id="198" name="Google Shape;198;p7"/>
          <p:cNvSpPr txBox="1"/>
          <p:nvPr/>
        </p:nvSpPr>
        <p:spPr>
          <a:xfrm>
            <a:off x="13779292" y="4817859"/>
            <a:ext cx="3395537" cy="942406"/>
          </a:xfrm>
          <a:prstGeom prst="rect">
            <a:avLst/>
          </a:prstGeom>
          <a:noFill/>
          <a:ln>
            <a:noFill/>
          </a:ln>
        </p:spPr>
        <p:txBody>
          <a:bodyPr anchorCtr="0" anchor="t" bIns="0" lIns="0" spcFirstLastPara="1" rIns="0" wrap="square" tIns="0">
            <a:spAutoFit/>
          </a:bodyPr>
          <a:lstStyle/>
          <a:p>
            <a:pPr indent="0" lvl="0" marL="0" marR="0" rtl="0" algn="l">
              <a:lnSpc>
                <a:spcPct val="200000"/>
              </a:lnSpc>
              <a:spcBef>
                <a:spcPts val="0"/>
              </a:spcBef>
              <a:spcAft>
                <a:spcPts val="0"/>
              </a:spcAft>
              <a:buNone/>
            </a:pPr>
            <a:r>
              <a:rPr b="1" i="0" lang="en-US" sz="1974" u="none" cap="none" strike="noStrike">
                <a:solidFill>
                  <a:srgbClr val="FFFFFF"/>
                </a:solidFill>
                <a:latin typeface="Montserrat"/>
                <a:ea typeface="Montserrat"/>
                <a:cs typeface="Montserrat"/>
                <a:sym typeface="Montserrat"/>
              </a:rPr>
              <a:t>This web site is used to retrive  data.</a:t>
            </a:r>
            <a:endParaRPr/>
          </a:p>
        </p:txBody>
      </p:sp>
      <p:sp>
        <p:nvSpPr>
          <p:cNvPr id="199" name="Google Shape;199;p7"/>
          <p:cNvSpPr txBox="1"/>
          <p:nvPr/>
        </p:nvSpPr>
        <p:spPr>
          <a:xfrm>
            <a:off x="10297616" y="7963652"/>
            <a:ext cx="2751717" cy="1190626"/>
          </a:xfrm>
          <a:prstGeom prst="rect">
            <a:avLst/>
          </a:prstGeom>
          <a:noFill/>
          <a:ln>
            <a:noFill/>
          </a:ln>
        </p:spPr>
        <p:txBody>
          <a:bodyPr anchorCtr="0" anchor="t" bIns="0" lIns="0" spcFirstLastPara="1" rIns="0" wrap="square" tIns="0">
            <a:spAutoFit/>
          </a:bodyPr>
          <a:lstStyle/>
          <a:p>
            <a:pPr indent="0" lvl="0" marL="0" marR="0" rtl="0" algn="l">
              <a:lnSpc>
                <a:spcPct val="165032"/>
              </a:lnSpc>
              <a:spcBef>
                <a:spcPts val="0"/>
              </a:spcBef>
              <a:spcAft>
                <a:spcPts val="0"/>
              </a:spcAft>
              <a:buNone/>
            </a:pPr>
            <a:r>
              <a:rPr b="0" i="0" lang="en-US" sz="1999" u="none" cap="none" strike="noStrike">
                <a:solidFill>
                  <a:srgbClr val="FFFFFF"/>
                </a:solidFill>
                <a:latin typeface="Montserrat"/>
                <a:ea typeface="Montserrat"/>
                <a:cs typeface="Montserrat"/>
                <a:sym typeface="Montserrat"/>
              </a:rPr>
              <a:t>This tool is used to create the web application</a:t>
            </a:r>
            <a:endParaRPr/>
          </a:p>
        </p:txBody>
      </p:sp>
      <p:sp>
        <p:nvSpPr>
          <p:cNvPr id="200" name="Google Shape;200;p7"/>
          <p:cNvSpPr txBox="1"/>
          <p:nvPr/>
        </p:nvSpPr>
        <p:spPr>
          <a:xfrm>
            <a:off x="5921065" y="4279899"/>
            <a:ext cx="2751717" cy="490857"/>
          </a:xfrm>
          <a:prstGeom prst="rect">
            <a:avLst/>
          </a:prstGeom>
          <a:noFill/>
          <a:ln>
            <a:noFill/>
          </a:ln>
        </p:spPr>
        <p:txBody>
          <a:bodyPr anchorCtr="0" anchor="t" bIns="0" lIns="0" spcFirstLastPara="1" rIns="0" wrap="square" tIns="0">
            <a:spAutoFit/>
          </a:bodyPr>
          <a:lstStyle/>
          <a:p>
            <a:pPr indent="0" lvl="0" marL="0" marR="0" rtl="0" algn="l">
              <a:lnSpc>
                <a:spcPct val="200045"/>
              </a:lnSpc>
              <a:spcBef>
                <a:spcPts val="0"/>
              </a:spcBef>
              <a:spcAft>
                <a:spcPts val="0"/>
              </a:spcAft>
              <a:buNone/>
            </a:pPr>
            <a:r>
              <a:rPr b="1" i="0" lang="en-US" sz="2199" u="none" cap="none" strike="noStrike">
                <a:solidFill>
                  <a:srgbClr val="CBDB2A"/>
                </a:solidFill>
                <a:latin typeface="Montserrat"/>
                <a:ea typeface="Montserrat"/>
                <a:cs typeface="Montserrat"/>
                <a:sym typeface="Montserrat"/>
              </a:rPr>
              <a:t>R Programming</a:t>
            </a:r>
            <a:endParaRPr/>
          </a:p>
        </p:txBody>
      </p:sp>
      <p:sp>
        <p:nvSpPr>
          <p:cNvPr id="201" name="Google Shape;201;p7"/>
          <p:cNvSpPr txBox="1"/>
          <p:nvPr/>
        </p:nvSpPr>
        <p:spPr>
          <a:xfrm>
            <a:off x="13779292" y="4263745"/>
            <a:ext cx="3395537" cy="479705"/>
          </a:xfrm>
          <a:prstGeom prst="rect">
            <a:avLst/>
          </a:prstGeom>
          <a:noFill/>
          <a:ln>
            <a:noFill/>
          </a:ln>
        </p:spPr>
        <p:txBody>
          <a:bodyPr anchorCtr="0" anchor="t" bIns="0" lIns="0" spcFirstLastPara="1" rIns="0" wrap="square" tIns="0">
            <a:spAutoFit/>
          </a:bodyPr>
          <a:lstStyle/>
          <a:p>
            <a:pPr indent="0" lvl="0" marL="0" marR="0" rtl="0" algn="l">
              <a:lnSpc>
                <a:spcPct val="200000"/>
              </a:lnSpc>
              <a:spcBef>
                <a:spcPts val="0"/>
              </a:spcBef>
              <a:spcAft>
                <a:spcPts val="0"/>
              </a:spcAft>
              <a:buNone/>
            </a:pPr>
            <a:r>
              <a:rPr b="0" i="0" lang="en-US" sz="2107" u="none" cap="none" strike="noStrike">
                <a:solidFill>
                  <a:srgbClr val="CBDB2A"/>
                </a:solidFill>
                <a:latin typeface="Montserrat SemiBold"/>
                <a:ea typeface="Montserrat SemiBold"/>
                <a:cs typeface="Montserrat SemiBold"/>
                <a:sym typeface="Montserrat SemiBold"/>
              </a:rPr>
              <a:t>Yahoo finance</a:t>
            </a:r>
            <a:endParaRPr/>
          </a:p>
        </p:txBody>
      </p:sp>
      <p:sp>
        <p:nvSpPr>
          <p:cNvPr id="202" name="Google Shape;202;p7"/>
          <p:cNvSpPr txBox="1"/>
          <p:nvPr/>
        </p:nvSpPr>
        <p:spPr>
          <a:xfrm>
            <a:off x="10297616" y="7255625"/>
            <a:ext cx="2822885" cy="555628"/>
          </a:xfrm>
          <a:prstGeom prst="rect">
            <a:avLst/>
          </a:prstGeom>
          <a:noFill/>
          <a:ln>
            <a:noFill/>
          </a:ln>
        </p:spPr>
        <p:txBody>
          <a:bodyPr anchorCtr="0" anchor="t" bIns="0" lIns="0" spcFirstLastPara="1" rIns="0" wrap="square" tIns="0">
            <a:spAutoFit/>
          </a:bodyPr>
          <a:lstStyle/>
          <a:p>
            <a:pPr indent="0" lvl="0" marL="0" marR="0" rtl="0" algn="l">
              <a:lnSpc>
                <a:spcPct val="200040"/>
              </a:lnSpc>
              <a:spcBef>
                <a:spcPts val="0"/>
              </a:spcBef>
              <a:spcAft>
                <a:spcPts val="0"/>
              </a:spcAft>
              <a:buNone/>
            </a:pPr>
            <a:r>
              <a:rPr b="0" i="0" lang="en-US" sz="2499" u="none" cap="none" strike="noStrike">
                <a:solidFill>
                  <a:srgbClr val="CBDB2A"/>
                </a:solidFill>
                <a:latin typeface="Montserrat SemiBold"/>
                <a:ea typeface="Montserrat SemiBold"/>
                <a:cs typeface="Montserrat SemiBold"/>
                <a:sym typeface="Montserrat SemiBold"/>
              </a:rPr>
              <a:t>R shiny app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grpSp>
        <p:nvGrpSpPr>
          <p:cNvPr id="207" name="Google Shape;207;p8"/>
          <p:cNvGrpSpPr/>
          <p:nvPr/>
        </p:nvGrpSpPr>
        <p:grpSpPr>
          <a:xfrm>
            <a:off x="16081610" y="-450884"/>
            <a:ext cx="3086099" cy="10737884"/>
            <a:chOff x="0" y="-38100"/>
            <a:chExt cx="812800" cy="2828085"/>
          </a:xfrm>
        </p:grpSpPr>
        <p:sp>
          <p:nvSpPr>
            <p:cNvPr id="208" name="Google Shape;208;p8"/>
            <p:cNvSpPr/>
            <p:nvPr/>
          </p:nvSpPr>
          <p:spPr>
            <a:xfrm>
              <a:off x="0" y="0"/>
              <a:ext cx="581107" cy="2789985"/>
            </a:xfrm>
            <a:custGeom>
              <a:rect b="b" l="l" r="r" t="t"/>
              <a:pathLst>
                <a:path extrusionOk="0" h="2789985" w="581107">
                  <a:moveTo>
                    <a:pt x="0" y="0"/>
                  </a:moveTo>
                  <a:lnTo>
                    <a:pt x="581107" y="0"/>
                  </a:lnTo>
                  <a:lnTo>
                    <a:pt x="581107" y="2789985"/>
                  </a:lnTo>
                  <a:lnTo>
                    <a:pt x="0" y="2789985"/>
                  </a:lnTo>
                  <a:close/>
                </a:path>
              </a:pathLst>
            </a:custGeom>
            <a:solidFill>
              <a:srgbClr val="CBDB2A"/>
            </a:solidFill>
            <a:ln>
              <a:noFill/>
            </a:ln>
          </p:spPr>
        </p:sp>
        <p:sp>
          <p:nvSpPr>
            <p:cNvPr id="209" name="Google Shape;209;p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10" name="Google Shape;210;p8"/>
          <p:cNvCxnSpPr/>
          <p:nvPr/>
        </p:nvCxnSpPr>
        <p:spPr>
          <a:xfrm>
            <a:off x="16908374" y="9210675"/>
            <a:ext cx="701851" cy="0"/>
          </a:xfrm>
          <a:prstGeom prst="straightConnector1">
            <a:avLst/>
          </a:prstGeom>
          <a:noFill/>
          <a:ln cap="flat" cmpd="sng" w="47625">
            <a:solidFill>
              <a:srgbClr val="26282C"/>
            </a:solidFill>
            <a:prstDash val="solid"/>
            <a:round/>
            <a:headEnd len="sm" w="sm" type="none"/>
            <a:tailEnd len="med" w="med" type="stealth"/>
          </a:ln>
        </p:spPr>
      </p:cxnSp>
      <p:grpSp>
        <p:nvGrpSpPr>
          <p:cNvPr id="211" name="Google Shape;211;p8"/>
          <p:cNvGrpSpPr/>
          <p:nvPr/>
        </p:nvGrpSpPr>
        <p:grpSpPr>
          <a:xfrm>
            <a:off x="0" y="2813017"/>
            <a:ext cx="16081610" cy="4516305"/>
            <a:chOff x="0" y="-38100"/>
            <a:chExt cx="4235486" cy="1189480"/>
          </a:xfrm>
        </p:grpSpPr>
        <p:sp>
          <p:nvSpPr>
            <p:cNvPr id="212" name="Google Shape;212;p8"/>
            <p:cNvSpPr/>
            <p:nvPr/>
          </p:nvSpPr>
          <p:spPr>
            <a:xfrm>
              <a:off x="0" y="0"/>
              <a:ext cx="4235486" cy="1151380"/>
            </a:xfrm>
            <a:custGeom>
              <a:rect b="b" l="l" r="r" t="t"/>
              <a:pathLst>
                <a:path extrusionOk="0" h="1151380" w="4235486">
                  <a:moveTo>
                    <a:pt x="0" y="0"/>
                  </a:moveTo>
                  <a:lnTo>
                    <a:pt x="4235486" y="0"/>
                  </a:lnTo>
                  <a:lnTo>
                    <a:pt x="4235486" y="1151380"/>
                  </a:lnTo>
                  <a:lnTo>
                    <a:pt x="0" y="1151380"/>
                  </a:lnTo>
                  <a:close/>
                </a:path>
              </a:pathLst>
            </a:custGeom>
            <a:solidFill>
              <a:srgbClr val="26282C"/>
            </a:solidFill>
            <a:ln>
              <a:noFill/>
            </a:ln>
          </p:spPr>
        </p:sp>
        <p:sp>
          <p:nvSpPr>
            <p:cNvPr id="213" name="Google Shape;213;p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4" name="Google Shape;214;p8"/>
          <p:cNvSpPr/>
          <p:nvPr/>
        </p:nvSpPr>
        <p:spPr>
          <a:xfrm>
            <a:off x="1732756" y="7441790"/>
            <a:ext cx="2701022" cy="2701012"/>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4556" r="-2044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12236977" y="7433462"/>
            <a:ext cx="2709350" cy="2709339"/>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0" r="-7543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8"/>
          <p:cNvPicPr preferRelativeResize="0"/>
          <p:nvPr/>
        </p:nvPicPr>
        <p:blipFill rotWithShape="1">
          <a:blip r:embed="rId5">
            <a:alphaModFix/>
          </a:blip>
          <a:srcRect b="0" l="0" r="0" t="0"/>
          <a:stretch/>
        </p:blipFill>
        <p:spPr>
          <a:xfrm>
            <a:off x="264790" y="263467"/>
            <a:ext cx="6506648" cy="2437035"/>
          </a:xfrm>
          <a:prstGeom prst="rect">
            <a:avLst/>
          </a:prstGeom>
          <a:noFill/>
          <a:ln>
            <a:noFill/>
          </a:ln>
        </p:spPr>
      </p:pic>
      <p:pic>
        <p:nvPicPr>
          <p:cNvPr id="217" name="Google Shape;217;p8"/>
          <p:cNvPicPr preferRelativeResize="0"/>
          <p:nvPr/>
        </p:nvPicPr>
        <p:blipFill rotWithShape="1">
          <a:blip r:embed="rId6">
            <a:alphaModFix/>
          </a:blip>
          <a:srcRect b="0" l="0" r="0" t="0"/>
          <a:stretch/>
        </p:blipFill>
        <p:spPr>
          <a:xfrm>
            <a:off x="7148403" y="7585862"/>
            <a:ext cx="2587691" cy="2361268"/>
          </a:xfrm>
          <a:prstGeom prst="rect">
            <a:avLst/>
          </a:prstGeom>
          <a:noFill/>
          <a:ln>
            <a:noFill/>
          </a:ln>
        </p:spPr>
      </p:pic>
      <p:sp>
        <p:nvSpPr>
          <p:cNvPr id="218" name="Google Shape;218;p8"/>
          <p:cNvSpPr txBox="1"/>
          <p:nvPr/>
        </p:nvSpPr>
        <p:spPr>
          <a:xfrm>
            <a:off x="1905650" y="4452770"/>
            <a:ext cx="3991193" cy="2558417"/>
          </a:xfrm>
          <a:prstGeom prst="rect">
            <a:avLst/>
          </a:prstGeom>
          <a:noFill/>
          <a:ln>
            <a:noFill/>
          </a:ln>
        </p:spPr>
        <p:txBody>
          <a:bodyPr anchorCtr="0" anchor="t" bIns="0" lIns="0" spcFirstLastPara="1" rIns="0" wrap="square" tIns="0">
            <a:spAutoFit/>
          </a:bodyPr>
          <a:lstStyle/>
          <a:p>
            <a:pPr indent="0" lvl="0" marL="0" marR="0" rtl="0" algn="l">
              <a:lnSpc>
                <a:spcPct val="200047"/>
              </a:lnSpc>
              <a:spcBef>
                <a:spcPts val="0"/>
              </a:spcBef>
              <a:spcAft>
                <a:spcPts val="0"/>
              </a:spcAft>
              <a:buNone/>
            </a:pPr>
            <a:r>
              <a:rPr b="0" i="0" lang="en-US" sz="2099" u="none" cap="none" strike="noStrike">
                <a:solidFill>
                  <a:srgbClr val="FFFFFF"/>
                </a:solidFill>
                <a:latin typeface="Montserrat"/>
                <a:ea typeface="Montserrat"/>
                <a:cs typeface="Montserrat"/>
                <a:sym typeface="Montserrat"/>
              </a:rPr>
              <a:t>We gathered stock closing prices of Apple , Adidas, Amazon,Nike,Puma,Tesla and Tata Motors</a:t>
            </a:r>
            <a:endParaRPr/>
          </a:p>
          <a:p>
            <a:pPr indent="0" lvl="0" marL="0" marR="0" rtl="0" algn="l">
              <a:lnSpc>
                <a:spcPct val="200047"/>
              </a:lnSpc>
              <a:spcBef>
                <a:spcPts val="0"/>
              </a:spcBef>
              <a:spcAft>
                <a:spcPts val="0"/>
              </a:spcAft>
              <a:buNone/>
            </a:pPr>
            <a:r>
              <a:t/>
            </a:r>
            <a:endParaRPr b="0" i="0" sz="2099" u="none" cap="none" strike="noStrike">
              <a:solidFill>
                <a:srgbClr val="FFFFFF"/>
              </a:solidFill>
              <a:latin typeface="Montserrat"/>
              <a:ea typeface="Montserrat"/>
              <a:cs typeface="Montserrat"/>
              <a:sym typeface="Montserrat"/>
            </a:endParaRPr>
          </a:p>
        </p:txBody>
      </p:sp>
      <p:sp>
        <p:nvSpPr>
          <p:cNvPr id="219" name="Google Shape;219;p8"/>
          <p:cNvSpPr txBox="1"/>
          <p:nvPr/>
        </p:nvSpPr>
        <p:spPr>
          <a:xfrm>
            <a:off x="7148403" y="4351171"/>
            <a:ext cx="3991193" cy="3082292"/>
          </a:xfrm>
          <a:prstGeom prst="rect">
            <a:avLst/>
          </a:prstGeom>
          <a:noFill/>
          <a:ln>
            <a:noFill/>
          </a:ln>
        </p:spPr>
        <p:txBody>
          <a:bodyPr anchorCtr="0" anchor="t" bIns="0" lIns="0" spcFirstLastPara="1" rIns="0" wrap="square" tIns="0">
            <a:spAutoFit/>
          </a:bodyPr>
          <a:lstStyle/>
          <a:p>
            <a:pPr indent="0" lvl="0" marL="0" marR="0" rtl="0" algn="l">
              <a:lnSpc>
                <a:spcPct val="200047"/>
              </a:lnSpc>
              <a:spcBef>
                <a:spcPts val="0"/>
              </a:spcBef>
              <a:spcAft>
                <a:spcPts val="0"/>
              </a:spcAft>
              <a:buNone/>
            </a:pPr>
            <a:r>
              <a:rPr b="0" i="0" lang="en-US" sz="2099" u="none" cap="none" strike="noStrike">
                <a:solidFill>
                  <a:srgbClr val="FFFFFF"/>
                </a:solidFill>
                <a:latin typeface="Montserrat"/>
                <a:ea typeface="Montserrat"/>
                <a:cs typeface="Montserrat"/>
                <a:sym typeface="Montserrat"/>
              </a:rPr>
              <a:t>We created a simple user interface using shiny web application which allows the user to select the data to be displayed</a:t>
            </a:r>
            <a:endParaRPr/>
          </a:p>
          <a:p>
            <a:pPr indent="0" lvl="0" marL="0" marR="0" rtl="0" algn="l">
              <a:lnSpc>
                <a:spcPct val="200047"/>
              </a:lnSpc>
              <a:spcBef>
                <a:spcPts val="0"/>
              </a:spcBef>
              <a:spcAft>
                <a:spcPts val="0"/>
              </a:spcAft>
              <a:buNone/>
            </a:pPr>
            <a:r>
              <a:t/>
            </a:r>
            <a:endParaRPr b="0" i="0" sz="2099" u="none" cap="none" strike="noStrike">
              <a:solidFill>
                <a:srgbClr val="FFFFFF"/>
              </a:solidFill>
              <a:latin typeface="Montserrat"/>
              <a:ea typeface="Montserrat"/>
              <a:cs typeface="Montserrat"/>
              <a:sym typeface="Montserrat"/>
            </a:endParaRPr>
          </a:p>
        </p:txBody>
      </p:sp>
      <p:sp>
        <p:nvSpPr>
          <p:cNvPr id="220" name="Google Shape;220;p8"/>
          <p:cNvSpPr txBox="1"/>
          <p:nvPr/>
        </p:nvSpPr>
        <p:spPr>
          <a:xfrm>
            <a:off x="12391156" y="4452770"/>
            <a:ext cx="3991193" cy="1510667"/>
          </a:xfrm>
          <a:prstGeom prst="rect">
            <a:avLst/>
          </a:prstGeom>
          <a:noFill/>
          <a:ln>
            <a:noFill/>
          </a:ln>
        </p:spPr>
        <p:txBody>
          <a:bodyPr anchorCtr="0" anchor="t" bIns="0" lIns="0" spcFirstLastPara="1" rIns="0" wrap="square" tIns="0">
            <a:spAutoFit/>
          </a:bodyPr>
          <a:lstStyle/>
          <a:p>
            <a:pPr indent="0" lvl="0" marL="0" marR="0" rtl="0" algn="l">
              <a:lnSpc>
                <a:spcPct val="200047"/>
              </a:lnSpc>
              <a:spcBef>
                <a:spcPts val="0"/>
              </a:spcBef>
              <a:spcAft>
                <a:spcPts val="0"/>
              </a:spcAft>
              <a:buNone/>
            </a:pPr>
            <a:r>
              <a:rPr b="0" i="0" lang="en-US" sz="2099" u="none" cap="none" strike="noStrike">
                <a:solidFill>
                  <a:srgbClr val="FFFFFF"/>
                </a:solidFill>
                <a:latin typeface="Montserrat"/>
                <a:ea typeface="Montserrat"/>
                <a:cs typeface="Montserrat"/>
                <a:sym typeface="Montserrat"/>
              </a:rPr>
              <a:t>In the end we defined the server function.</a:t>
            </a:r>
            <a:endParaRPr/>
          </a:p>
          <a:p>
            <a:pPr indent="0" lvl="0" marL="0" marR="0" rtl="0" algn="l">
              <a:lnSpc>
                <a:spcPct val="200047"/>
              </a:lnSpc>
              <a:spcBef>
                <a:spcPts val="0"/>
              </a:spcBef>
              <a:spcAft>
                <a:spcPts val="0"/>
              </a:spcAft>
              <a:buNone/>
            </a:pPr>
            <a:r>
              <a:t/>
            </a:r>
            <a:endParaRPr b="0" i="0" sz="2099" u="none" cap="none" strike="noStrike">
              <a:solidFill>
                <a:srgbClr val="FFFFFF"/>
              </a:solidFill>
              <a:latin typeface="Montserrat"/>
              <a:ea typeface="Montserrat"/>
              <a:cs typeface="Montserrat"/>
              <a:sym typeface="Montserrat"/>
            </a:endParaRPr>
          </a:p>
        </p:txBody>
      </p:sp>
      <p:sp>
        <p:nvSpPr>
          <p:cNvPr id="221" name="Google Shape;221;p8"/>
          <p:cNvSpPr txBox="1"/>
          <p:nvPr/>
        </p:nvSpPr>
        <p:spPr>
          <a:xfrm>
            <a:off x="1905650" y="3448004"/>
            <a:ext cx="1105263" cy="898531"/>
          </a:xfrm>
          <a:prstGeom prst="rect">
            <a:avLst/>
          </a:prstGeom>
          <a:noFill/>
          <a:ln>
            <a:noFill/>
          </a:ln>
        </p:spPr>
        <p:txBody>
          <a:bodyPr anchorCtr="0" anchor="t" bIns="0" lIns="0" spcFirstLastPara="1" rIns="0" wrap="square" tIns="0">
            <a:spAutoFit/>
          </a:bodyPr>
          <a:lstStyle/>
          <a:p>
            <a:pPr indent="0" lvl="0" marL="0" marR="0" rtl="0" algn="l">
              <a:lnSpc>
                <a:spcPct val="200025"/>
              </a:lnSpc>
              <a:spcBef>
                <a:spcPts val="0"/>
              </a:spcBef>
              <a:spcAft>
                <a:spcPts val="0"/>
              </a:spcAft>
              <a:buNone/>
            </a:pPr>
            <a:r>
              <a:rPr b="1" i="0" lang="en-US" sz="3999" u="none" cap="none" strike="noStrike">
                <a:solidFill>
                  <a:srgbClr val="FFFFFF"/>
                </a:solidFill>
                <a:latin typeface="Montserrat"/>
                <a:ea typeface="Montserrat"/>
                <a:cs typeface="Montserrat"/>
                <a:sym typeface="Montserrat"/>
              </a:rPr>
              <a:t>01</a:t>
            </a:r>
            <a:endParaRPr/>
          </a:p>
        </p:txBody>
      </p:sp>
      <p:sp>
        <p:nvSpPr>
          <p:cNvPr id="222" name="Google Shape;222;p8"/>
          <p:cNvSpPr txBox="1"/>
          <p:nvPr/>
        </p:nvSpPr>
        <p:spPr>
          <a:xfrm>
            <a:off x="7148403" y="3448004"/>
            <a:ext cx="1524533" cy="898531"/>
          </a:xfrm>
          <a:prstGeom prst="rect">
            <a:avLst/>
          </a:prstGeom>
          <a:noFill/>
          <a:ln>
            <a:noFill/>
          </a:ln>
        </p:spPr>
        <p:txBody>
          <a:bodyPr anchorCtr="0" anchor="t" bIns="0" lIns="0" spcFirstLastPara="1" rIns="0" wrap="square" tIns="0">
            <a:spAutoFit/>
          </a:bodyPr>
          <a:lstStyle/>
          <a:p>
            <a:pPr indent="0" lvl="0" marL="0" marR="0" rtl="0" algn="l">
              <a:lnSpc>
                <a:spcPct val="200025"/>
              </a:lnSpc>
              <a:spcBef>
                <a:spcPts val="0"/>
              </a:spcBef>
              <a:spcAft>
                <a:spcPts val="0"/>
              </a:spcAft>
              <a:buNone/>
            </a:pPr>
            <a:r>
              <a:rPr b="1" i="0" lang="en-US" sz="3999" u="none" cap="none" strike="noStrike">
                <a:solidFill>
                  <a:srgbClr val="FFFFFF"/>
                </a:solidFill>
                <a:latin typeface="Montserrat"/>
                <a:ea typeface="Montserrat"/>
                <a:cs typeface="Montserrat"/>
                <a:sym typeface="Montserrat"/>
              </a:rPr>
              <a:t>02</a:t>
            </a:r>
            <a:endParaRPr/>
          </a:p>
        </p:txBody>
      </p:sp>
      <p:sp>
        <p:nvSpPr>
          <p:cNvPr id="223" name="Google Shape;223;p8"/>
          <p:cNvSpPr txBox="1"/>
          <p:nvPr/>
        </p:nvSpPr>
        <p:spPr>
          <a:xfrm>
            <a:off x="12391156" y="3448004"/>
            <a:ext cx="1592778" cy="898531"/>
          </a:xfrm>
          <a:prstGeom prst="rect">
            <a:avLst/>
          </a:prstGeom>
          <a:noFill/>
          <a:ln>
            <a:noFill/>
          </a:ln>
        </p:spPr>
        <p:txBody>
          <a:bodyPr anchorCtr="0" anchor="t" bIns="0" lIns="0" spcFirstLastPara="1" rIns="0" wrap="square" tIns="0">
            <a:spAutoFit/>
          </a:bodyPr>
          <a:lstStyle/>
          <a:p>
            <a:pPr indent="0" lvl="0" marL="0" marR="0" rtl="0" algn="l">
              <a:lnSpc>
                <a:spcPct val="200025"/>
              </a:lnSpc>
              <a:spcBef>
                <a:spcPts val="0"/>
              </a:spcBef>
              <a:spcAft>
                <a:spcPts val="0"/>
              </a:spcAft>
              <a:buNone/>
            </a:pPr>
            <a:r>
              <a:rPr b="1" i="0" lang="en-US" sz="3999" u="none" cap="none" strike="noStrike">
                <a:solidFill>
                  <a:srgbClr val="FFFFFF"/>
                </a:solidFill>
                <a:latin typeface="Montserrat"/>
                <a:ea typeface="Montserrat"/>
                <a:cs typeface="Montserrat"/>
                <a:sym typeface="Montserrat"/>
              </a:rPr>
              <a:t>03</a:t>
            </a:r>
            <a:endParaRPr/>
          </a:p>
        </p:txBody>
      </p:sp>
      <p:sp>
        <p:nvSpPr>
          <p:cNvPr id="224" name="Google Shape;224;p8"/>
          <p:cNvSpPr txBox="1"/>
          <p:nvPr/>
        </p:nvSpPr>
        <p:spPr>
          <a:xfrm>
            <a:off x="1138431" y="356723"/>
            <a:ext cx="6301279" cy="194373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600" u="none" cap="none" strike="noStrike">
                <a:solidFill>
                  <a:srgbClr val="26282C"/>
                </a:solidFill>
                <a:latin typeface="Merriweather Sans"/>
                <a:ea typeface="Merriweather Sans"/>
                <a:cs typeface="Merriweather Sans"/>
                <a:sym typeface="Merriweather Sans"/>
              </a:rPr>
              <a:t>Research &amp; Methodology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cxnSp>
        <p:nvCxnSpPr>
          <p:cNvPr id="229" name="Google Shape;229;p9"/>
          <p:cNvCxnSpPr/>
          <p:nvPr/>
        </p:nvCxnSpPr>
        <p:spPr>
          <a:xfrm>
            <a:off x="16908374" y="1028700"/>
            <a:ext cx="701851" cy="0"/>
          </a:xfrm>
          <a:prstGeom prst="straightConnector1">
            <a:avLst/>
          </a:prstGeom>
          <a:noFill/>
          <a:ln cap="flat" cmpd="sng" w="47625">
            <a:solidFill>
              <a:srgbClr val="26282C"/>
            </a:solidFill>
            <a:prstDash val="solid"/>
            <a:round/>
            <a:headEnd len="sm" w="sm" type="none"/>
            <a:tailEnd len="med" w="med" type="stealth"/>
          </a:ln>
        </p:spPr>
      </p:cxnSp>
      <p:grpSp>
        <p:nvGrpSpPr>
          <p:cNvPr id="230" name="Google Shape;230;p9"/>
          <p:cNvGrpSpPr/>
          <p:nvPr/>
        </p:nvGrpSpPr>
        <p:grpSpPr>
          <a:xfrm>
            <a:off x="0" y="3751606"/>
            <a:ext cx="10063968" cy="6535394"/>
            <a:chOff x="0" y="-38100"/>
            <a:chExt cx="2650592" cy="1721256"/>
          </a:xfrm>
        </p:grpSpPr>
        <p:sp>
          <p:nvSpPr>
            <p:cNvPr id="231" name="Google Shape;231;p9"/>
            <p:cNvSpPr/>
            <p:nvPr/>
          </p:nvSpPr>
          <p:spPr>
            <a:xfrm>
              <a:off x="0" y="0"/>
              <a:ext cx="2650592" cy="1683156"/>
            </a:xfrm>
            <a:custGeom>
              <a:rect b="b" l="l" r="r" t="t"/>
              <a:pathLst>
                <a:path extrusionOk="0" h="1683156" w="2650592">
                  <a:moveTo>
                    <a:pt x="0" y="0"/>
                  </a:moveTo>
                  <a:lnTo>
                    <a:pt x="2650592" y="0"/>
                  </a:lnTo>
                  <a:lnTo>
                    <a:pt x="2650592" y="1683156"/>
                  </a:lnTo>
                  <a:lnTo>
                    <a:pt x="0" y="1683156"/>
                  </a:lnTo>
                  <a:close/>
                </a:path>
              </a:pathLst>
            </a:custGeom>
            <a:solidFill>
              <a:srgbClr val="26282C"/>
            </a:solidFill>
            <a:ln>
              <a:noFill/>
            </a:ln>
          </p:spPr>
        </p:sp>
        <p:sp>
          <p:nvSpPr>
            <p:cNvPr id="232" name="Google Shape;232;p9"/>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3" name="Google Shape;233;p9"/>
          <p:cNvGrpSpPr/>
          <p:nvPr/>
        </p:nvGrpSpPr>
        <p:grpSpPr>
          <a:xfrm rot="5400000">
            <a:off x="7673283" y="-7673279"/>
            <a:ext cx="3086098" cy="18432657"/>
            <a:chOff x="0" y="-38100"/>
            <a:chExt cx="812800" cy="4854692"/>
          </a:xfrm>
        </p:grpSpPr>
        <p:sp>
          <p:nvSpPr>
            <p:cNvPr id="234" name="Google Shape;234;p9"/>
            <p:cNvSpPr/>
            <p:nvPr/>
          </p:nvSpPr>
          <p:spPr>
            <a:xfrm>
              <a:off x="0" y="0"/>
              <a:ext cx="572199" cy="4816592"/>
            </a:xfrm>
            <a:custGeom>
              <a:rect b="b" l="l" r="r" t="t"/>
              <a:pathLst>
                <a:path extrusionOk="0" h="4816592" w="572199">
                  <a:moveTo>
                    <a:pt x="0" y="0"/>
                  </a:moveTo>
                  <a:lnTo>
                    <a:pt x="572199" y="0"/>
                  </a:lnTo>
                  <a:lnTo>
                    <a:pt x="572199" y="4816592"/>
                  </a:lnTo>
                  <a:lnTo>
                    <a:pt x="0" y="4816592"/>
                  </a:lnTo>
                  <a:close/>
                </a:path>
              </a:pathLst>
            </a:custGeom>
            <a:solidFill>
              <a:srgbClr val="CBDB2A"/>
            </a:solidFill>
            <a:ln>
              <a:noFill/>
            </a:ln>
          </p:spPr>
        </p:sp>
        <p:sp>
          <p:nvSpPr>
            <p:cNvPr id="235" name="Google Shape;235;p9"/>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0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36" name="Google Shape;236;p9"/>
          <p:cNvPicPr preferRelativeResize="0"/>
          <p:nvPr/>
        </p:nvPicPr>
        <p:blipFill rotWithShape="1">
          <a:blip r:embed="rId3">
            <a:alphaModFix/>
          </a:blip>
          <a:srcRect b="0" l="0" r="0" t="0"/>
          <a:stretch/>
        </p:blipFill>
        <p:spPr>
          <a:xfrm>
            <a:off x="8320749" y="2367098"/>
            <a:ext cx="1646502" cy="1334639"/>
          </a:xfrm>
          <a:prstGeom prst="rect">
            <a:avLst/>
          </a:prstGeom>
          <a:noFill/>
          <a:ln>
            <a:noFill/>
          </a:ln>
        </p:spPr>
      </p:pic>
      <p:pic>
        <p:nvPicPr>
          <p:cNvPr id="237" name="Google Shape;237;p9"/>
          <p:cNvPicPr preferRelativeResize="0"/>
          <p:nvPr/>
        </p:nvPicPr>
        <p:blipFill rotWithShape="1">
          <a:blip r:embed="rId4">
            <a:alphaModFix/>
          </a:blip>
          <a:srcRect b="0" l="0" r="0" t="0"/>
          <a:stretch/>
        </p:blipFill>
        <p:spPr>
          <a:xfrm>
            <a:off x="10387347" y="4980166"/>
            <a:ext cx="7474222" cy="4222935"/>
          </a:xfrm>
          <a:prstGeom prst="rect">
            <a:avLst/>
          </a:prstGeom>
          <a:noFill/>
          <a:ln>
            <a:noFill/>
          </a:ln>
        </p:spPr>
      </p:pic>
      <p:sp>
        <p:nvSpPr>
          <p:cNvPr id="238" name="Google Shape;238;p9"/>
          <p:cNvSpPr txBox="1"/>
          <p:nvPr/>
        </p:nvSpPr>
        <p:spPr>
          <a:xfrm>
            <a:off x="5133142" y="229034"/>
            <a:ext cx="8021717" cy="154304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9000" u="none" cap="none" strike="noStrike">
                <a:solidFill>
                  <a:srgbClr val="000000"/>
                </a:solidFill>
                <a:latin typeface="Arial"/>
                <a:ea typeface="Arial"/>
                <a:cs typeface="Arial"/>
                <a:sym typeface="Arial"/>
              </a:rPr>
              <a:t>Libraries Used</a:t>
            </a:r>
            <a:endParaRPr/>
          </a:p>
        </p:txBody>
      </p:sp>
      <p:sp>
        <p:nvSpPr>
          <p:cNvPr id="239" name="Google Shape;239;p9"/>
          <p:cNvSpPr txBox="1"/>
          <p:nvPr/>
        </p:nvSpPr>
        <p:spPr>
          <a:xfrm>
            <a:off x="981398" y="5086350"/>
            <a:ext cx="7213135" cy="4236274"/>
          </a:xfrm>
          <a:prstGeom prst="rect">
            <a:avLst/>
          </a:prstGeom>
          <a:noFill/>
          <a:ln>
            <a:noFill/>
          </a:ln>
        </p:spPr>
        <p:txBody>
          <a:bodyPr anchorCtr="0" anchor="t" bIns="0" lIns="0" spcFirstLastPara="1" rIns="0" wrap="square" tIns="0">
            <a:spAutoFit/>
          </a:bodyPr>
          <a:lstStyle/>
          <a:p>
            <a:pPr indent="0" lvl="0" marL="0" marR="0" rtl="0" algn="just">
              <a:lnSpc>
                <a:spcPct val="140046"/>
              </a:lnSpc>
              <a:spcBef>
                <a:spcPts val="0"/>
              </a:spcBef>
              <a:spcAft>
                <a:spcPts val="0"/>
              </a:spcAft>
              <a:buNone/>
            </a:pPr>
            <a:r>
              <a:rPr b="0" i="0" lang="en-US" sz="3466" u="none" cap="none" strike="noStrike">
                <a:solidFill>
                  <a:srgbClr val="FFFFFF"/>
                </a:solidFill>
                <a:latin typeface="Fira Code"/>
                <a:ea typeface="Fira Code"/>
                <a:cs typeface="Fira Code"/>
                <a:sym typeface="Fira Code"/>
              </a:rPr>
              <a:t>    library(shiny)</a:t>
            </a:r>
            <a:endParaRPr/>
          </a:p>
          <a:p>
            <a:pPr indent="0" lvl="0" marL="0" marR="0" rtl="0" algn="just">
              <a:lnSpc>
                <a:spcPct val="140046"/>
              </a:lnSpc>
              <a:spcBef>
                <a:spcPts val="0"/>
              </a:spcBef>
              <a:spcAft>
                <a:spcPts val="0"/>
              </a:spcAft>
              <a:buNone/>
            </a:pPr>
            <a:r>
              <a:rPr b="0" i="0" lang="en-US" sz="3466" u="none" cap="none" strike="noStrike">
                <a:solidFill>
                  <a:srgbClr val="FFFFFF"/>
                </a:solidFill>
                <a:latin typeface="Fira Code"/>
                <a:ea typeface="Fira Code"/>
                <a:cs typeface="Fira Code"/>
                <a:sym typeface="Fira Code"/>
              </a:rPr>
              <a:t>    library(shinyWidgets)</a:t>
            </a:r>
            <a:endParaRPr/>
          </a:p>
          <a:p>
            <a:pPr indent="0" lvl="0" marL="0" marR="0" rtl="0" algn="l">
              <a:lnSpc>
                <a:spcPct val="140046"/>
              </a:lnSpc>
              <a:spcBef>
                <a:spcPts val="0"/>
              </a:spcBef>
              <a:spcAft>
                <a:spcPts val="0"/>
              </a:spcAft>
              <a:buNone/>
            </a:pPr>
            <a:r>
              <a:rPr b="0" i="0" lang="en-US" sz="3466" u="none" cap="none" strike="noStrike">
                <a:solidFill>
                  <a:srgbClr val="FFFFFF"/>
                </a:solidFill>
                <a:latin typeface="Fira Code"/>
                <a:ea typeface="Fira Code"/>
                <a:cs typeface="Fira Code"/>
                <a:sym typeface="Fira Code"/>
              </a:rPr>
              <a:t>    library(shinythemes)</a:t>
            </a:r>
            <a:endParaRPr/>
          </a:p>
          <a:p>
            <a:pPr indent="0" lvl="0" marL="0" marR="0" rtl="0" algn="just">
              <a:lnSpc>
                <a:spcPct val="140046"/>
              </a:lnSpc>
              <a:spcBef>
                <a:spcPts val="0"/>
              </a:spcBef>
              <a:spcAft>
                <a:spcPts val="0"/>
              </a:spcAft>
              <a:buNone/>
            </a:pPr>
            <a:r>
              <a:rPr b="0" i="0" lang="en-US" sz="3466" u="none" cap="none" strike="noStrike">
                <a:solidFill>
                  <a:srgbClr val="FFFFFF"/>
                </a:solidFill>
                <a:latin typeface="Fira Code"/>
                <a:ea typeface="Fira Code"/>
                <a:cs typeface="Fira Code"/>
                <a:sym typeface="Fira Code"/>
              </a:rPr>
              <a:t>    library(plotly)</a:t>
            </a:r>
            <a:endParaRPr/>
          </a:p>
          <a:p>
            <a:pPr indent="0" lvl="0" marL="0" marR="0" rtl="0" algn="just">
              <a:lnSpc>
                <a:spcPct val="140046"/>
              </a:lnSpc>
              <a:spcBef>
                <a:spcPts val="0"/>
              </a:spcBef>
              <a:spcAft>
                <a:spcPts val="0"/>
              </a:spcAft>
              <a:buNone/>
            </a:pPr>
            <a:r>
              <a:rPr b="0" i="0" lang="en-US" sz="3466" u="none" cap="none" strike="noStrike">
                <a:solidFill>
                  <a:srgbClr val="FFFFFF"/>
                </a:solidFill>
                <a:latin typeface="Fira Code"/>
                <a:ea typeface="Fira Code"/>
                <a:cs typeface="Fira Code"/>
                <a:sym typeface="Fira Code"/>
              </a:rPr>
              <a:t>    library(tidyverse)</a:t>
            </a:r>
            <a:endParaRPr/>
          </a:p>
          <a:p>
            <a:pPr indent="0" lvl="0" marL="0" marR="0" rtl="0" algn="just">
              <a:lnSpc>
                <a:spcPct val="140046"/>
              </a:lnSpc>
              <a:spcBef>
                <a:spcPts val="0"/>
              </a:spcBef>
              <a:spcAft>
                <a:spcPts val="0"/>
              </a:spcAft>
              <a:buNone/>
            </a:pPr>
            <a:r>
              <a:rPr b="0" i="0" lang="en-US" sz="3466" u="none" cap="none" strike="noStrike">
                <a:solidFill>
                  <a:srgbClr val="FFFFFF"/>
                </a:solidFill>
                <a:latin typeface="Fira Code"/>
                <a:ea typeface="Fira Code"/>
                <a:cs typeface="Fira Code"/>
                <a:sym typeface="Fira Code"/>
              </a:rPr>
              <a:t>    library(tidyquant)</a:t>
            </a:r>
            <a:endParaRPr/>
          </a:p>
          <a:p>
            <a:pPr indent="0" lvl="0" marL="0" marR="0" rtl="0" algn="just">
              <a:lnSpc>
                <a:spcPct val="140005"/>
              </a:lnSpc>
              <a:spcBef>
                <a:spcPts val="0"/>
              </a:spcBef>
              <a:spcAft>
                <a:spcPts val="0"/>
              </a:spcAft>
              <a:buNone/>
            </a:pPr>
            <a:r>
              <a:t/>
            </a:r>
            <a:endParaRPr b="0" i="0" sz="3466" u="none" cap="none" strike="noStrike">
              <a:solidFill>
                <a:srgbClr val="FFFFFF"/>
              </a:solidFill>
              <a:latin typeface="Fira Code"/>
              <a:ea typeface="Fira Code"/>
              <a:cs typeface="Fira Code"/>
              <a:sym typeface="Fira Code"/>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